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9" r:id="rId2"/>
    <p:sldId id="260" r:id="rId3"/>
    <p:sldId id="261" r:id="rId4"/>
    <p:sldId id="266" r:id="rId5"/>
    <p:sldId id="257" r:id="rId6"/>
    <p:sldId id="262" r:id="rId7"/>
    <p:sldId id="263" r:id="rId8"/>
    <p:sldId id="264" r:id="rId9"/>
    <p:sldId id="265"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9" autoAdjust="0"/>
    <p:restoredTop sz="86380" autoAdjust="0"/>
  </p:normalViewPr>
  <p:slideViewPr>
    <p:cSldViewPr snapToGrid="0">
      <p:cViewPr varScale="1">
        <p:scale>
          <a:sx n="63" d="100"/>
          <a:sy n="63" d="100"/>
        </p:scale>
        <p:origin x="-22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718AB80-22A8-4443-B25B-881181C88BDA}" type="datetimeFigureOut">
              <a:rPr lang="en-GB" smtClean="0"/>
              <a:pPr/>
              <a:t>09/02/2020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E6D7B9A-CB59-44A0-BE27-3F49177B6700}" type="slidenum">
              <a:rPr lang="en-GB" smtClean="0"/>
              <a:pPr/>
              <a:t>‹#›</a:t>
            </a:fld>
            <a:endParaRPr lang="en-GB"/>
          </a:p>
        </p:txBody>
      </p:sp>
    </p:spTree>
    <p:extLst>
      <p:ext uri="{BB962C8B-B14F-4D97-AF65-F5344CB8AC3E}">
        <p14:creationId xmlns:p14="http://schemas.microsoft.com/office/powerpoint/2010/main" xmlns="" val="198557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45E7D05-0742-44C3-95F0-7F5D2EA35974}" type="datetimeFigureOut">
              <a:rPr lang="en-GB" smtClean="0"/>
              <a:pPr/>
              <a:t>09/02/2020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835632E-DC1E-460D-BE52-1A5CD57C6BFA}" type="slidenum">
              <a:rPr lang="en-GB" smtClean="0"/>
              <a:pPr/>
              <a:t>‹#›</a:t>
            </a:fld>
            <a:endParaRPr lang="en-GB"/>
          </a:p>
        </p:txBody>
      </p:sp>
    </p:spTree>
    <p:extLst>
      <p:ext uri="{BB962C8B-B14F-4D97-AF65-F5344CB8AC3E}">
        <p14:creationId xmlns:p14="http://schemas.microsoft.com/office/powerpoint/2010/main" xmlns="" val="223059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time_continue=1&amp;v=gtF82brtP1w"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Welcome to our workshop all about </a:t>
            </a:r>
            <a:r>
              <a:rPr lang="en-GB" sz="1200" i="1" kern="1200" dirty="0" smtClean="0">
                <a:solidFill>
                  <a:schemeClr val="tx1"/>
                </a:solidFill>
                <a:latin typeface="+mn-lt"/>
                <a:ea typeface="+mn-ea"/>
                <a:cs typeface="+mn-cs"/>
              </a:rPr>
              <a:t>vaccines.</a:t>
            </a:r>
            <a:r>
              <a:rPr lang="en-GB" sz="1200" i="1" kern="1200" baseline="0" dirty="0" smtClean="0">
                <a:solidFill>
                  <a:schemeClr val="tx1"/>
                </a:solidFill>
                <a:latin typeface="+mn-lt"/>
                <a:ea typeface="+mn-ea"/>
                <a:cs typeface="+mn-cs"/>
              </a:rPr>
              <a:t> You are going to do a few different activities today and you will find out how vaccination works. </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3CE1598-4D97-4244-9FB9-3C9C26AEA905}" type="slidenum">
              <a:rPr lang="en-GB" smtClean="0"/>
              <a:pPr/>
              <a:t>1</a:t>
            </a:fld>
            <a:endParaRPr lang="en-GB"/>
          </a:p>
        </p:txBody>
      </p:sp>
    </p:spTree>
    <p:extLst>
      <p:ext uri="{BB962C8B-B14F-4D97-AF65-F5344CB8AC3E}">
        <p14:creationId xmlns:p14="http://schemas.microsoft.com/office/powerpoint/2010/main" xmlns="" val="358999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Firstly – how do we</a:t>
            </a:r>
            <a:r>
              <a:rPr lang="en-GB" sz="1200" i="1" kern="1200" baseline="0" dirty="0" smtClean="0">
                <a:solidFill>
                  <a:schemeClr val="tx1"/>
                </a:solidFill>
                <a:latin typeface="+mn-lt"/>
                <a:ea typeface="+mn-ea"/>
                <a:cs typeface="+mn-cs"/>
              </a:rPr>
              <a:t> catch diseases?  Who has had a cold before ? How do you think you caught it?  </a:t>
            </a:r>
          </a:p>
          <a:p>
            <a:r>
              <a:rPr lang="en-GB" sz="1200" i="1" kern="1200" baseline="0" dirty="0" smtClean="0">
                <a:solidFill>
                  <a:schemeClr val="tx1"/>
                </a:solidFill>
                <a:latin typeface="+mn-lt"/>
                <a:ea typeface="+mn-ea"/>
                <a:cs typeface="+mn-cs"/>
              </a:rPr>
              <a:t>Also consider discussing bacteria and viruses (what causes you to be ill?) and you might also move into talking briefly about how you can prevent catching/ passing on diseases (hand-washing, covering your mouth and nose etc.) </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3CE1598-4D97-4244-9FB9-3C9C26AEA905}" type="slidenum">
              <a:rPr lang="en-GB" smtClean="0"/>
              <a:pPr/>
              <a:t>2</a:t>
            </a:fld>
            <a:endParaRPr lang="en-GB"/>
          </a:p>
        </p:txBody>
      </p:sp>
    </p:spTree>
    <p:extLst>
      <p:ext uri="{BB962C8B-B14F-4D97-AF65-F5344CB8AC3E}">
        <p14:creationId xmlns:p14="http://schemas.microsoft.com/office/powerpoint/2010/main" xmlns="" val="54588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Ask the group: Who has heard of vaccines? Who</a:t>
            </a:r>
            <a:r>
              <a:rPr lang="en-GB" sz="1200" i="1" kern="1200" baseline="0" dirty="0" smtClean="0">
                <a:solidFill>
                  <a:schemeClr val="tx1"/>
                </a:solidFill>
                <a:latin typeface="+mn-lt"/>
                <a:ea typeface="+mn-ea"/>
                <a:cs typeface="+mn-cs"/>
              </a:rPr>
              <a:t> thinks they have been given a vaccine? How did you get given the vaccine?  Can you name any diseases that you’ve been vaccinated against? </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3CE1598-4D97-4244-9FB9-3C9C26AEA905}" type="slidenum">
              <a:rPr lang="en-GB" smtClean="0"/>
              <a:pPr/>
              <a:t>3</a:t>
            </a:fld>
            <a:endParaRPr lang="en-GB"/>
          </a:p>
        </p:txBody>
      </p:sp>
    </p:spTree>
    <p:extLst>
      <p:ext uri="{BB962C8B-B14F-4D97-AF65-F5344CB8AC3E}">
        <p14:creationId xmlns:p14="http://schemas.microsoft.com/office/powerpoint/2010/main" xmlns="" val="3511502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1" dirty="0" smtClean="0">
                <a:latin typeface="Arial" panose="020B0604020202020204" pitchFamily="34" charset="0"/>
                <a:cs typeface="Arial" panose="020B0604020202020204" pitchFamily="34" charset="0"/>
              </a:rPr>
              <a:t>The MMR vaccine is an example of a vaccine given to children. Who has</a:t>
            </a:r>
            <a:r>
              <a:rPr lang="en-GB" sz="1200" b="0" i="1" baseline="0" dirty="0" smtClean="0">
                <a:latin typeface="Arial" panose="020B0604020202020204" pitchFamily="34" charset="0"/>
                <a:cs typeface="Arial" panose="020B0604020202020204" pitchFamily="34" charset="0"/>
              </a:rPr>
              <a:t> heard of measles mumps and rubella? Do you know what happens if you catch these diseases? </a:t>
            </a:r>
            <a:endParaRPr lang="en-GB" b="0" i="1" dirty="0"/>
          </a:p>
        </p:txBody>
      </p:sp>
      <p:sp>
        <p:nvSpPr>
          <p:cNvPr id="4" name="Slide Number Placeholder 3"/>
          <p:cNvSpPr>
            <a:spLocks noGrp="1"/>
          </p:cNvSpPr>
          <p:nvPr>
            <p:ph type="sldNum" sz="quarter" idx="10"/>
          </p:nvPr>
        </p:nvSpPr>
        <p:spPr/>
        <p:txBody>
          <a:bodyPr/>
          <a:lstStyle/>
          <a:p>
            <a:fld id="{C3CE1598-4D97-4244-9FB9-3C9C26AEA905}" type="slidenum">
              <a:rPr lang="en-GB" smtClean="0"/>
              <a:pPr/>
              <a:t>4</a:t>
            </a:fld>
            <a:endParaRPr lang="en-GB"/>
          </a:p>
        </p:txBody>
      </p:sp>
    </p:spTree>
    <p:extLst>
      <p:ext uri="{BB962C8B-B14F-4D97-AF65-F5344CB8AC3E}">
        <p14:creationId xmlns:p14="http://schemas.microsoft.com/office/powerpoint/2010/main" xmlns="" val="3511502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GB" b="0" i="1" dirty="0" smtClean="0">
                <a:latin typeface="Arial" pitchFamily="34" charset="0"/>
                <a:cs typeface="Arial" pitchFamily="34" charset="0"/>
              </a:rPr>
              <a:t>If you</a:t>
            </a:r>
            <a:r>
              <a:rPr lang="en-GB" b="0" i="1" baseline="0" dirty="0" smtClean="0">
                <a:latin typeface="Arial" pitchFamily="34" charset="0"/>
                <a:cs typeface="Arial" pitchFamily="34" charset="0"/>
              </a:rPr>
              <a:t> get measles these are the symptoms:</a:t>
            </a:r>
          </a:p>
          <a:p>
            <a:pPr marL="571500" indent="-571500">
              <a:buFont typeface="Arial" panose="020B0604020202020204" pitchFamily="34" charset="0"/>
              <a:buChar char="•"/>
            </a:pPr>
            <a:r>
              <a:rPr lang="en-GB" sz="9600" b="0" i="1" dirty="0" smtClean="0">
                <a:latin typeface="Arial" pitchFamily="34" charset="0"/>
                <a:cs typeface="Arial" pitchFamily="34" charset="0"/>
              </a:rPr>
              <a:t>Itchy rash</a:t>
            </a:r>
          </a:p>
          <a:p>
            <a:pPr marL="571500" indent="-571500">
              <a:buFont typeface="Arial" panose="020B0604020202020204" pitchFamily="34" charset="0"/>
              <a:buChar char="•"/>
            </a:pPr>
            <a:r>
              <a:rPr lang="en-GB" sz="9600" b="0" i="1" dirty="0" smtClean="0">
                <a:latin typeface="Arial" pitchFamily="34" charset="0"/>
                <a:cs typeface="Arial" pitchFamily="34" charset="0"/>
              </a:rPr>
              <a:t>Fever</a:t>
            </a:r>
          </a:p>
          <a:p>
            <a:pPr marL="571500" indent="-571500">
              <a:buFont typeface="Arial" panose="020B0604020202020204" pitchFamily="34" charset="0"/>
              <a:buChar char="•"/>
            </a:pPr>
            <a:r>
              <a:rPr lang="en-GB" sz="9600" b="0" i="1" dirty="0" smtClean="0">
                <a:latin typeface="Arial" pitchFamily="34" charset="0"/>
                <a:cs typeface="Arial" pitchFamily="34" charset="0"/>
              </a:rPr>
              <a:t>Sore eyes and throat</a:t>
            </a:r>
          </a:p>
          <a:p>
            <a:pPr marL="571500" indent="-571500">
              <a:buFont typeface="Arial" panose="020B0604020202020204" pitchFamily="34" charset="0"/>
              <a:buChar char="•"/>
            </a:pPr>
            <a:r>
              <a:rPr lang="en-GB" sz="9600" b="0" i="1" dirty="0" smtClean="0">
                <a:latin typeface="Arial" pitchFamily="34" charset="0"/>
                <a:cs typeface="Arial" pitchFamily="34" charset="0"/>
              </a:rPr>
              <a:t>Spots inside the mouth</a:t>
            </a:r>
          </a:p>
          <a:p>
            <a:endParaRPr lang="en-GB" sz="9600" b="0" i="1" dirty="0" smtClean="0">
              <a:latin typeface="Arial" pitchFamily="34" charset="0"/>
              <a:cs typeface="Arial" pitchFamily="34" charset="0"/>
            </a:endParaRPr>
          </a:p>
          <a:p>
            <a:r>
              <a:rPr lang="en-GB" sz="9600" b="0" i="1" dirty="0" smtClean="0">
                <a:latin typeface="Arial" pitchFamily="34" charset="0"/>
                <a:cs typeface="Arial" pitchFamily="34" charset="0"/>
              </a:rPr>
              <a:t>In</a:t>
            </a:r>
            <a:r>
              <a:rPr lang="en-GB" sz="9600" b="0" i="1" baseline="0" dirty="0" smtClean="0">
                <a:latin typeface="Arial" pitchFamily="34" charset="0"/>
                <a:cs typeface="Arial" pitchFamily="34" charset="0"/>
              </a:rPr>
              <a:t> a few cases people with measles also suffer with: </a:t>
            </a:r>
            <a:endParaRPr lang="en-GB" sz="9600" b="0" i="1" dirty="0" smtClean="0">
              <a:latin typeface="Arial" pitchFamily="34" charset="0"/>
              <a:cs typeface="Arial" pitchFamily="34" charset="0"/>
            </a:endParaRPr>
          </a:p>
          <a:p>
            <a:r>
              <a:rPr lang="en-GB" sz="9600" b="0" i="1" dirty="0" smtClean="0">
                <a:latin typeface="Arial" pitchFamily="34" charset="0"/>
                <a:cs typeface="Arial" pitchFamily="34" charset="0"/>
              </a:rPr>
              <a:t>Fits, pneumonia, inflammation of the brain…and some</a:t>
            </a:r>
            <a:r>
              <a:rPr lang="en-GB" sz="9600" b="0" i="1" baseline="0" dirty="0" smtClean="0">
                <a:latin typeface="Arial" pitchFamily="34" charset="0"/>
                <a:cs typeface="Arial" pitchFamily="34" charset="0"/>
              </a:rPr>
              <a:t> unfortunately die.</a:t>
            </a:r>
            <a:endParaRPr lang="en-GB" b="0"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835632E-DC1E-460D-BE52-1A5CD57C6BFA}"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i="1" dirty="0" smtClean="0"/>
              <a:t>If you have mumps you have</a:t>
            </a:r>
            <a:r>
              <a:rPr lang="en-GB" i="1" baseline="0" dirty="0" smtClean="0"/>
              <a:t> very swollen glands in your neck. You also get a headache, aches in your joints, a dry mouth,  a fever and loss of appetite.</a:t>
            </a:r>
            <a:endParaRPr lang="en-GB" i="1" dirty="0"/>
          </a:p>
        </p:txBody>
      </p:sp>
      <p:sp>
        <p:nvSpPr>
          <p:cNvPr id="4" name="Slide Number Placeholder 3"/>
          <p:cNvSpPr>
            <a:spLocks noGrp="1"/>
          </p:cNvSpPr>
          <p:nvPr>
            <p:ph type="sldNum" sz="quarter" idx="10"/>
          </p:nvPr>
        </p:nvSpPr>
        <p:spPr/>
        <p:txBody>
          <a:bodyPr/>
          <a:lstStyle/>
          <a:p>
            <a:fld id="{1835632E-DC1E-460D-BE52-1A5CD57C6BFA}"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i="1" dirty="0" smtClean="0"/>
              <a:t>Rubella is also very unpleasant</a:t>
            </a:r>
            <a:r>
              <a:rPr lang="en-GB" i="1" baseline="0" dirty="0" smtClean="0"/>
              <a:t>. The main symptoms are a rash and a fever. </a:t>
            </a:r>
            <a:endParaRPr lang="en-GB" i="1" dirty="0"/>
          </a:p>
        </p:txBody>
      </p:sp>
      <p:sp>
        <p:nvSpPr>
          <p:cNvPr id="4" name="Slide Number Placeholder 3"/>
          <p:cNvSpPr>
            <a:spLocks noGrp="1"/>
          </p:cNvSpPr>
          <p:nvPr>
            <p:ph type="sldNum" sz="quarter" idx="10"/>
          </p:nvPr>
        </p:nvSpPr>
        <p:spPr/>
        <p:txBody>
          <a:bodyPr/>
          <a:lstStyle/>
          <a:p>
            <a:fld id="{1835632E-DC1E-460D-BE52-1A5CD57C6BFA}"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i="1" dirty="0" smtClean="0"/>
              <a:t>Now we are going to</a:t>
            </a:r>
            <a:r>
              <a:rPr lang="en-GB" i="1" baseline="0" dirty="0" smtClean="0"/>
              <a:t> watch a short animation about how vaccines work to protect people living in communities against diseases like measles, mumps and rubella, before we move into practical activities. </a:t>
            </a:r>
            <a:endParaRPr lang="en-GB" i="1" dirty="0"/>
          </a:p>
        </p:txBody>
      </p:sp>
      <p:sp>
        <p:nvSpPr>
          <p:cNvPr id="4" name="Slide Number Placeholder 3"/>
          <p:cNvSpPr>
            <a:spLocks noGrp="1"/>
          </p:cNvSpPr>
          <p:nvPr>
            <p:ph type="sldNum" sz="quarter" idx="10"/>
          </p:nvPr>
        </p:nvSpPr>
        <p:spPr/>
        <p:txBody>
          <a:bodyPr/>
          <a:lstStyle/>
          <a:p>
            <a:fld id="{1835632E-DC1E-460D-BE52-1A5CD57C6BFA}"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Optional</a:t>
            </a:r>
            <a:r>
              <a:rPr lang="en-GB" sz="1200" i="1" kern="1200" baseline="0" dirty="0" smtClean="0">
                <a:solidFill>
                  <a:schemeClr val="tx1"/>
                </a:solidFill>
                <a:latin typeface="+mn-lt"/>
                <a:ea typeface="+mn-ea"/>
                <a:cs typeface="+mn-cs"/>
              </a:rPr>
              <a:t> slide to show at the end of the workshop if time. Doctors that study disease and find out what is wrong with people and tell other doctors how to treat them are called pathologists. Some pathologists can be scientists. Pathologists generally work in hospitals in laboratories and are some are involved in making new vaccines against diseases. Here is a short animation about what pathologists do. </a:t>
            </a:r>
            <a:endParaRPr lang="en-GB" sz="1200" kern="1200" dirty="0" smtClean="0">
              <a:solidFill>
                <a:schemeClr val="tx1"/>
              </a:solidFill>
              <a:latin typeface="+mn-lt"/>
              <a:ea typeface="+mn-ea"/>
              <a:cs typeface="+mn-cs"/>
            </a:endParaRPr>
          </a:p>
          <a:p>
            <a:r>
              <a:rPr lang="en-GB" sz="1200" i="1" u="sng" kern="1200" dirty="0" smtClean="0">
                <a:solidFill>
                  <a:schemeClr val="tx1"/>
                </a:solidFill>
                <a:latin typeface="+mn-lt"/>
                <a:ea typeface="+mn-ea"/>
                <a:cs typeface="+mn-cs"/>
                <a:hlinkClick r:id="rId3"/>
              </a:rPr>
              <a:t>https://www.youtube.com/watch?time_continue=1&amp;v=gtF82brtP1w</a:t>
            </a:r>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3CE1598-4D97-4244-9FB9-3C9C26AEA905}" type="slidenum">
              <a:rPr lang="en-GB" smtClean="0"/>
              <a:pPr/>
              <a:t>9</a:t>
            </a:fld>
            <a:endParaRPr lang="en-GB"/>
          </a:p>
        </p:txBody>
      </p:sp>
    </p:spTree>
    <p:extLst>
      <p:ext uri="{BB962C8B-B14F-4D97-AF65-F5344CB8AC3E}">
        <p14:creationId xmlns:p14="http://schemas.microsoft.com/office/powerpoint/2010/main" xmlns="" val="3199748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D44AF30-D47C-4B9A-90DA-96FFAF8EFB6C}" type="datetimeFigureOut">
              <a:rPr lang="en-GB" smtClean="0"/>
              <a:pPr/>
              <a:t>09/02/2020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C9E57F-DD36-43B1-8E57-B8F4B24957C3}" type="slidenum">
              <a:rPr lang="en-GB" smtClean="0"/>
              <a:pPr/>
              <a:t>‹#›</a:t>
            </a:fld>
            <a:endParaRPr lang="en-GB"/>
          </a:p>
        </p:txBody>
      </p:sp>
    </p:spTree>
    <p:extLst>
      <p:ext uri="{BB962C8B-B14F-4D97-AF65-F5344CB8AC3E}">
        <p14:creationId xmlns:p14="http://schemas.microsoft.com/office/powerpoint/2010/main" xmlns="" val="3104329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44AF30-D47C-4B9A-90DA-96FFAF8EFB6C}" type="datetimeFigureOut">
              <a:rPr lang="en-GB" smtClean="0"/>
              <a:pPr/>
              <a:t>09/02/2020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C9E57F-DD36-43B1-8E57-B8F4B24957C3}" type="slidenum">
              <a:rPr lang="en-GB" smtClean="0"/>
              <a:pPr/>
              <a:t>‹#›</a:t>
            </a:fld>
            <a:endParaRPr lang="en-GB"/>
          </a:p>
        </p:txBody>
      </p:sp>
    </p:spTree>
    <p:extLst>
      <p:ext uri="{BB962C8B-B14F-4D97-AF65-F5344CB8AC3E}">
        <p14:creationId xmlns:p14="http://schemas.microsoft.com/office/powerpoint/2010/main" xmlns="" val="577628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44AF30-D47C-4B9A-90DA-96FFAF8EFB6C}" type="datetimeFigureOut">
              <a:rPr lang="en-GB" smtClean="0"/>
              <a:pPr/>
              <a:t>09/02/2020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C9E57F-DD36-43B1-8E57-B8F4B24957C3}" type="slidenum">
              <a:rPr lang="en-GB" smtClean="0"/>
              <a:pPr/>
              <a:t>‹#›</a:t>
            </a:fld>
            <a:endParaRPr lang="en-GB"/>
          </a:p>
        </p:txBody>
      </p:sp>
    </p:spTree>
    <p:extLst>
      <p:ext uri="{BB962C8B-B14F-4D97-AF65-F5344CB8AC3E}">
        <p14:creationId xmlns:p14="http://schemas.microsoft.com/office/powerpoint/2010/main" xmlns="" val="3470481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44AF30-D47C-4B9A-90DA-96FFAF8EFB6C}" type="datetimeFigureOut">
              <a:rPr lang="en-GB" smtClean="0"/>
              <a:pPr/>
              <a:t>09/02/2020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C9E57F-DD36-43B1-8E57-B8F4B24957C3}" type="slidenum">
              <a:rPr lang="en-GB" smtClean="0"/>
              <a:pPr/>
              <a:t>‹#›</a:t>
            </a:fld>
            <a:endParaRPr lang="en-GB"/>
          </a:p>
        </p:txBody>
      </p:sp>
    </p:spTree>
    <p:extLst>
      <p:ext uri="{BB962C8B-B14F-4D97-AF65-F5344CB8AC3E}">
        <p14:creationId xmlns:p14="http://schemas.microsoft.com/office/powerpoint/2010/main" xmlns="" val="70455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44AF30-D47C-4B9A-90DA-96FFAF8EFB6C}" type="datetimeFigureOut">
              <a:rPr lang="en-GB" smtClean="0"/>
              <a:pPr/>
              <a:t>09/02/2020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C9E57F-DD36-43B1-8E57-B8F4B24957C3}" type="slidenum">
              <a:rPr lang="en-GB" smtClean="0"/>
              <a:pPr/>
              <a:t>‹#›</a:t>
            </a:fld>
            <a:endParaRPr lang="en-GB"/>
          </a:p>
        </p:txBody>
      </p:sp>
    </p:spTree>
    <p:extLst>
      <p:ext uri="{BB962C8B-B14F-4D97-AF65-F5344CB8AC3E}">
        <p14:creationId xmlns:p14="http://schemas.microsoft.com/office/powerpoint/2010/main" xmlns="" val="754753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D44AF30-D47C-4B9A-90DA-96FFAF8EFB6C}" type="datetimeFigureOut">
              <a:rPr lang="en-GB" smtClean="0"/>
              <a:pPr/>
              <a:t>09/02/2020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C9E57F-DD36-43B1-8E57-B8F4B24957C3}" type="slidenum">
              <a:rPr lang="en-GB" smtClean="0"/>
              <a:pPr/>
              <a:t>‹#›</a:t>
            </a:fld>
            <a:endParaRPr lang="en-GB"/>
          </a:p>
        </p:txBody>
      </p:sp>
    </p:spTree>
    <p:extLst>
      <p:ext uri="{BB962C8B-B14F-4D97-AF65-F5344CB8AC3E}">
        <p14:creationId xmlns:p14="http://schemas.microsoft.com/office/powerpoint/2010/main" xmlns="" val="1162993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D44AF30-D47C-4B9A-90DA-96FFAF8EFB6C}" type="datetimeFigureOut">
              <a:rPr lang="en-GB" smtClean="0"/>
              <a:pPr/>
              <a:t>09/02/2020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C9E57F-DD36-43B1-8E57-B8F4B24957C3}" type="slidenum">
              <a:rPr lang="en-GB" smtClean="0"/>
              <a:pPr/>
              <a:t>‹#›</a:t>
            </a:fld>
            <a:endParaRPr lang="en-GB"/>
          </a:p>
        </p:txBody>
      </p:sp>
    </p:spTree>
    <p:extLst>
      <p:ext uri="{BB962C8B-B14F-4D97-AF65-F5344CB8AC3E}">
        <p14:creationId xmlns:p14="http://schemas.microsoft.com/office/powerpoint/2010/main" xmlns="" val="129140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D44AF30-D47C-4B9A-90DA-96FFAF8EFB6C}" type="datetimeFigureOut">
              <a:rPr lang="en-GB" smtClean="0"/>
              <a:pPr/>
              <a:t>09/02/2020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C9E57F-DD36-43B1-8E57-B8F4B24957C3}" type="slidenum">
              <a:rPr lang="en-GB" smtClean="0"/>
              <a:pPr/>
              <a:t>‹#›</a:t>
            </a:fld>
            <a:endParaRPr lang="en-GB"/>
          </a:p>
        </p:txBody>
      </p:sp>
    </p:spTree>
    <p:extLst>
      <p:ext uri="{BB962C8B-B14F-4D97-AF65-F5344CB8AC3E}">
        <p14:creationId xmlns:p14="http://schemas.microsoft.com/office/powerpoint/2010/main" xmlns="" val="2153639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4AF30-D47C-4B9A-90DA-96FFAF8EFB6C}" type="datetimeFigureOut">
              <a:rPr lang="en-GB" smtClean="0"/>
              <a:pPr/>
              <a:t>09/02/2020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C9E57F-DD36-43B1-8E57-B8F4B24957C3}" type="slidenum">
              <a:rPr lang="en-GB" smtClean="0"/>
              <a:pPr/>
              <a:t>‹#›</a:t>
            </a:fld>
            <a:endParaRPr lang="en-GB"/>
          </a:p>
        </p:txBody>
      </p:sp>
    </p:spTree>
    <p:extLst>
      <p:ext uri="{BB962C8B-B14F-4D97-AF65-F5344CB8AC3E}">
        <p14:creationId xmlns:p14="http://schemas.microsoft.com/office/powerpoint/2010/main" xmlns="" val="133594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44AF30-D47C-4B9A-90DA-96FFAF8EFB6C}" type="datetimeFigureOut">
              <a:rPr lang="en-GB" smtClean="0"/>
              <a:pPr/>
              <a:t>09/02/2020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C9E57F-DD36-43B1-8E57-B8F4B24957C3}" type="slidenum">
              <a:rPr lang="en-GB" smtClean="0"/>
              <a:pPr/>
              <a:t>‹#›</a:t>
            </a:fld>
            <a:endParaRPr lang="en-GB"/>
          </a:p>
        </p:txBody>
      </p:sp>
    </p:spTree>
    <p:extLst>
      <p:ext uri="{BB962C8B-B14F-4D97-AF65-F5344CB8AC3E}">
        <p14:creationId xmlns:p14="http://schemas.microsoft.com/office/powerpoint/2010/main" xmlns="" val="4270036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44AF30-D47C-4B9A-90DA-96FFAF8EFB6C}" type="datetimeFigureOut">
              <a:rPr lang="en-GB" smtClean="0"/>
              <a:pPr/>
              <a:t>09/02/2020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C9E57F-DD36-43B1-8E57-B8F4B24957C3}" type="slidenum">
              <a:rPr lang="en-GB" smtClean="0"/>
              <a:pPr/>
              <a:t>‹#›</a:t>
            </a:fld>
            <a:endParaRPr lang="en-GB"/>
          </a:p>
        </p:txBody>
      </p:sp>
    </p:spTree>
    <p:extLst>
      <p:ext uri="{BB962C8B-B14F-4D97-AF65-F5344CB8AC3E}">
        <p14:creationId xmlns:p14="http://schemas.microsoft.com/office/powerpoint/2010/main" xmlns="" val="3011622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4AF30-D47C-4B9A-90DA-96FFAF8EFB6C}" type="datetimeFigureOut">
              <a:rPr lang="en-GB" smtClean="0"/>
              <a:pPr/>
              <a:t>09/02/2020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9E57F-DD36-43B1-8E57-B8F4B24957C3}" type="slidenum">
              <a:rPr lang="en-GB" smtClean="0"/>
              <a:pPr/>
              <a:t>‹#›</a:t>
            </a:fld>
            <a:endParaRPr lang="en-GB"/>
          </a:p>
        </p:txBody>
      </p:sp>
    </p:spTree>
    <p:extLst>
      <p:ext uri="{BB962C8B-B14F-4D97-AF65-F5344CB8AC3E}">
        <p14:creationId xmlns:p14="http://schemas.microsoft.com/office/powerpoint/2010/main" xmlns="" val="1973951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tC47JjakPS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gtF82brtP1w"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9576" y="620689"/>
            <a:ext cx="7772400" cy="1470025"/>
          </a:xfrm>
        </p:spPr>
        <p:txBody>
          <a:bodyPr>
            <a:normAutofit fontScale="90000"/>
          </a:bodyPr>
          <a:lstStyle/>
          <a:p>
            <a:r>
              <a:rPr lang="en-GB" b="1" dirty="0" smtClean="0">
                <a:latin typeface="Arial" panose="020B0604020202020204" pitchFamily="34" charset="0"/>
                <a:cs typeface="Arial" panose="020B0604020202020204" pitchFamily="34" charset="0"/>
              </a:rPr>
              <a:t>Give it a Shot! </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5" name="Picture 11"/>
          <p:cNvPicPr>
            <a:picLocks noChangeAspect="1"/>
          </p:cNvPicPr>
          <p:nvPr/>
        </p:nvPicPr>
        <p:blipFill>
          <a:blip r:embed="rId3" cstate="print"/>
          <a:srcRect/>
          <a:stretch>
            <a:fillRect/>
          </a:stretch>
        </p:blipFill>
        <p:spPr bwMode="auto">
          <a:xfrm>
            <a:off x="480968" y="5639707"/>
            <a:ext cx="3209925" cy="863600"/>
          </a:xfrm>
          <a:prstGeom prst="rect">
            <a:avLst/>
          </a:prstGeom>
          <a:noFill/>
          <a:ln w="9525">
            <a:noFill/>
            <a:miter lim="800000"/>
            <a:headEnd/>
            <a:tailEnd/>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xmlns="" val="0"/>
              </a:ext>
            </a:extLst>
          </a:blip>
          <a:srcRect t="5634" b="3040"/>
          <a:stretch/>
        </p:blipFill>
        <p:spPr>
          <a:xfrm>
            <a:off x="3976817" y="1367482"/>
            <a:ext cx="3996000" cy="3649362"/>
          </a:xfrm>
          <a:prstGeom prst="rect">
            <a:avLst/>
          </a:prstGeom>
        </p:spPr>
      </p:pic>
      <p:sp>
        <p:nvSpPr>
          <p:cNvPr id="4" name="Subtitle 3"/>
          <p:cNvSpPr>
            <a:spLocks noGrp="1"/>
          </p:cNvSpPr>
          <p:nvPr>
            <p:ph type="subTitle" idx="1"/>
          </p:nvPr>
        </p:nvSpPr>
        <p:spPr>
          <a:xfrm>
            <a:off x="1297663" y="5338040"/>
            <a:ext cx="9144000" cy="1655762"/>
          </a:xfrm>
        </p:spPr>
        <p:txBody>
          <a:bodyPr>
            <a:normAutofit/>
          </a:bodyPr>
          <a:lstStyle/>
          <a:p>
            <a:r>
              <a:rPr lang="en-GB" sz="2000" b="1" dirty="0" smtClean="0"/>
              <a:t>All about vaccines</a:t>
            </a:r>
            <a:endParaRPr lang="en-GB" sz="2000" b="1" dirty="0"/>
          </a:p>
        </p:txBody>
      </p:sp>
    </p:spTree>
    <p:extLst>
      <p:ext uri="{BB962C8B-B14F-4D97-AF65-F5344CB8AC3E}">
        <p14:creationId xmlns:p14="http://schemas.microsoft.com/office/powerpoint/2010/main" xmlns="" val="2989082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1987" y="348841"/>
            <a:ext cx="9520881" cy="1470025"/>
          </a:xfrm>
        </p:spPr>
        <p:txBody>
          <a:bodyPr>
            <a:normAutofit fontScale="90000"/>
          </a:bodyPr>
          <a:lstStyle/>
          <a:p>
            <a:r>
              <a:rPr lang="en-GB" b="1" dirty="0" smtClean="0">
                <a:latin typeface="Arial" panose="020B0604020202020204" pitchFamily="34" charset="0"/>
                <a:cs typeface="Arial" panose="020B0604020202020204" pitchFamily="34" charset="0"/>
              </a:rPr>
              <a:t>How do we catch diseases? </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34746" y="1410895"/>
            <a:ext cx="7615365" cy="5076402"/>
          </a:xfrm>
          <a:prstGeom prst="rect">
            <a:avLst/>
          </a:prstGeom>
        </p:spPr>
      </p:pic>
    </p:spTree>
    <p:extLst>
      <p:ext uri="{BB962C8B-B14F-4D97-AF65-F5344CB8AC3E}">
        <p14:creationId xmlns:p14="http://schemas.microsoft.com/office/powerpoint/2010/main" xmlns="" val="4197800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1987" y="348841"/>
            <a:ext cx="9520881" cy="1470025"/>
          </a:xfrm>
        </p:spPr>
        <p:txBody>
          <a:bodyPr>
            <a:normAutofit fontScale="90000"/>
          </a:bodyPr>
          <a:lstStyle/>
          <a:p>
            <a:r>
              <a:rPr lang="en-GB" b="1" dirty="0" smtClean="0">
                <a:latin typeface="Arial" panose="020B0604020202020204" pitchFamily="34" charset="0"/>
                <a:cs typeface="Arial" panose="020B0604020202020204" pitchFamily="34" charset="0"/>
              </a:rPr>
              <a:t>What is a vaccine? </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t="5634" b="3040"/>
          <a:stretch/>
        </p:blipFill>
        <p:spPr>
          <a:xfrm>
            <a:off x="2800865" y="1367482"/>
            <a:ext cx="5419087" cy="4949002"/>
          </a:xfrm>
          <a:prstGeom prst="rect">
            <a:avLst/>
          </a:prstGeom>
        </p:spPr>
      </p:pic>
    </p:spTree>
    <p:extLst>
      <p:ext uri="{BB962C8B-B14F-4D97-AF65-F5344CB8AC3E}">
        <p14:creationId xmlns:p14="http://schemas.microsoft.com/office/powerpoint/2010/main" xmlns="" val="989533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1987" y="348841"/>
            <a:ext cx="10139007" cy="1470025"/>
          </a:xfrm>
        </p:spPr>
        <p:txBody>
          <a:bodyPr>
            <a:normAutofit/>
          </a:bodyPr>
          <a:lstStyle/>
          <a:p>
            <a:r>
              <a:rPr lang="en-GB" sz="4400" b="1" dirty="0" smtClean="0">
                <a:latin typeface="Arial" panose="020B0604020202020204" pitchFamily="34" charset="0"/>
                <a:cs typeface="Arial" panose="020B0604020202020204" pitchFamily="34" charset="0"/>
              </a:rPr>
              <a:t>The MMR vaccine is an example of a vaccine given to children</a:t>
            </a:r>
            <a:endParaRPr lang="en-GB" sz="4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t="5634" b="3040"/>
          <a:stretch/>
        </p:blipFill>
        <p:spPr>
          <a:xfrm>
            <a:off x="2800866" y="1902306"/>
            <a:ext cx="4919284" cy="4492555"/>
          </a:xfrm>
          <a:prstGeom prst="rect">
            <a:avLst/>
          </a:prstGeom>
        </p:spPr>
      </p:pic>
      <p:sp>
        <p:nvSpPr>
          <p:cNvPr id="5" name="Title 1"/>
          <p:cNvSpPr txBox="1">
            <a:spLocks/>
          </p:cNvSpPr>
          <p:nvPr/>
        </p:nvSpPr>
        <p:spPr>
          <a:xfrm>
            <a:off x="7458891" y="3283629"/>
            <a:ext cx="2416629" cy="1470025"/>
          </a:xfrm>
          <a:prstGeom prst="rect">
            <a:avLst/>
          </a:prstGeom>
        </p:spPr>
        <p:txBody>
          <a:bodyPr vert="horz" lIns="91440" tIns="45720" rIns="91440" bIns="45720" rtlCol="0" anchor="b">
            <a:normAutofit fontScale="92500" lnSpcReduction="20000"/>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Measles</a:t>
            </a:r>
          </a:p>
          <a:p>
            <a:pPr marL="0" marR="0" lvl="0" indent="0" defTabSz="914400" rtl="0" eaLnBrk="1" fontAlgn="auto" latinLnBrk="0" hangingPunct="1">
              <a:lnSpc>
                <a:spcPct val="90000"/>
              </a:lnSpc>
              <a:spcBef>
                <a:spcPct val="0"/>
              </a:spcBef>
              <a:spcAft>
                <a:spcPts val="0"/>
              </a:spcAft>
              <a:buClrTx/>
              <a:buSzTx/>
              <a:buFontTx/>
              <a:buNone/>
              <a:tabLst/>
              <a:defRPr/>
            </a:pPr>
            <a:r>
              <a:rPr lang="en-GB" sz="4400" b="1" dirty="0" smtClean="0">
                <a:latin typeface="Arial" panose="020B0604020202020204" pitchFamily="34" charset="0"/>
                <a:ea typeface="+mj-ea"/>
                <a:cs typeface="Arial" panose="020B0604020202020204" pitchFamily="34" charset="0"/>
              </a:rPr>
              <a:t>Mumps</a:t>
            </a:r>
          </a:p>
          <a:p>
            <a:pPr marL="0" marR="0" lvl="0" indent="0"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Rubella</a:t>
            </a:r>
            <a:endParaRPr kumimoji="0" lang="en-GB" sz="44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989533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70327" y="767060"/>
            <a:ext cx="6745907" cy="4497271"/>
          </a:xfrm>
          <a:prstGeom prst="rect">
            <a:avLst/>
          </a:prstGeom>
        </p:spPr>
      </p:pic>
      <p:sp>
        <p:nvSpPr>
          <p:cNvPr id="6" name="Title 1"/>
          <p:cNvSpPr txBox="1">
            <a:spLocks/>
          </p:cNvSpPr>
          <p:nvPr/>
        </p:nvSpPr>
        <p:spPr>
          <a:xfrm>
            <a:off x="522518" y="2320245"/>
            <a:ext cx="4362994" cy="147002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7600" b="1" dirty="0" smtClean="0">
                <a:latin typeface="Arial" panose="020B0604020202020204" pitchFamily="34" charset="0"/>
                <a:cs typeface="Arial" panose="020B0604020202020204" pitchFamily="34" charset="0"/>
              </a:rPr>
              <a:t>Measles</a:t>
            </a:r>
          </a:p>
          <a:p>
            <a:endParaRPr lang="en-GB" sz="12800" b="1"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12800" b="1" dirty="0" smtClean="0">
                <a:latin typeface="Arial" panose="020B0604020202020204" pitchFamily="34" charset="0"/>
                <a:cs typeface="Arial" panose="020B0604020202020204" pitchFamily="34" charset="0"/>
              </a:rPr>
              <a:t>Itchy rash</a:t>
            </a:r>
          </a:p>
          <a:p>
            <a:pPr marL="571500" indent="-571500">
              <a:buFont typeface="Arial" panose="020B0604020202020204" pitchFamily="34" charset="0"/>
              <a:buChar char="•"/>
            </a:pPr>
            <a:r>
              <a:rPr lang="en-GB" sz="12800" b="1" dirty="0" smtClean="0">
                <a:latin typeface="Arial" panose="020B0604020202020204" pitchFamily="34" charset="0"/>
                <a:cs typeface="Arial" panose="020B0604020202020204" pitchFamily="34" charset="0"/>
              </a:rPr>
              <a:t>Fever</a:t>
            </a:r>
          </a:p>
          <a:p>
            <a:pPr marL="571500" indent="-571500">
              <a:buFont typeface="Arial" panose="020B0604020202020204" pitchFamily="34" charset="0"/>
              <a:buChar char="•"/>
            </a:pPr>
            <a:r>
              <a:rPr lang="en-GB" sz="12800" b="1" dirty="0" smtClean="0">
                <a:latin typeface="Arial" panose="020B0604020202020204" pitchFamily="34" charset="0"/>
                <a:cs typeface="Arial" panose="020B0604020202020204" pitchFamily="34" charset="0"/>
              </a:rPr>
              <a:t>Sore eyes and throat</a:t>
            </a:r>
          </a:p>
          <a:p>
            <a:pPr marL="571500" indent="-571500">
              <a:buFont typeface="Arial" panose="020B0604020202020204" pitchFamily="34" charset="0"/>
              <a:buChar char="•"/>
            </a:pPr>
            <a:r>
              <a:rPr lang="en-GB" sz="12800" b="1" dirty="0" smtClean="0">
                <a:latin typeface="Arial" panose="020B0604020202020204" pitchFamily="34" charset="0"/>
                <a:cs typeface="Arial" panose="020B0604020202020204" pitchFamily="34" charset="0"/>
              </a:rPr>
              <a:t>Spots inside the mouth</a:t>
            </a:r>
          </a:p>
          <a:p>
            <a:endParaRPr lang="en-GB" sz="12800" b="1" dirty="0">
              <a:latin typeface="Arial" panose="020B0604020202020204" pitchFamily="34" charset="0"/>
              <a:cs typeface="Arial" panose="020B0604020202020204" pitchFamily="34" charset="0"/>
            </a:endParaRPr>
          </a:p>
          <a:p>
            <a:r>
              <a:rPr lang="en-GB" sz="12800" b="1" dirty="0" smtClean="0">
                <a:latin typeface="Arial" panose="020B0604020202020204" pitchFamily="34" charset="0"/>
                <a:cs typeface="Arial" panose="020B0604020202020204" pitchFamily="34" charset="0"/>
              </a:rPr>
              <a:t>Sometimes: </a:t>
            </a:r>
          </a:p>
          <a:p>
            <a:r>
              <a:rPr lang="en-GB" sz="12800" b="1" dirty="0">
                <a:latin typeface="Arial" panose="020B0604020202020204" pitchFamily="34" charset="0"/>
                <a:cs typeface="Arial" panose="020B0604020202020204" pitchFamily="34" charset="0"/>
              </a:rPr>
              <a:t>F</a:t>
            </a:r>
            <a:r>
              <a:rPr lang="en-GB" sz="12800" b="1" dirty="0" smtClean="0">
                <a:latin typeface="Arial" panose="020B0604020202020204" pitchFamily="34" charset="0"/>
                <a:cs typeface="Arial" panose="020B0604020202020204" pitchFamily="34" charset="0"/>
              </a:rPr>
              <a:t>its</a:t>
            </a:r>
            <a:r>
              <a:rPr lang="en-GB" sz="12800" b="1" dirty="0">
                <a:latin typeface="Arial" panose="020B0604020202020204" pitchFamily="34" charset="0"/>
                <a:cs typeface="Arial" panose="020B0604020202020204" pitchFamily="34" charset="0"/>
              </a:rPr>
              <a:t>, pneumonia, inflammation of the brain…and death</a:t>
            </a:r>
            <a:r>
              <a:rPr lang="en-GB" sz="12800" b="1" dirty="0" smtClean="0">
                <a:latin typeface="Arial" panose="020B0604020202020204" pitchFamily="34" charset="0"/>
                <a:cs typeface="Arial" panose="020B0604020202020204" pitchFamily="34" charset="0"/>
              </a:rPr>
              <a:t> </a:t>
            </a:r>
            <a:r>
              <a:rPr lang="en-GB" sz="5600" b="1" dirty="0" smtClean="0">
                <a:latin typeface="Arial" panose="020B0604020202020204" pitchFamily="34" charset="0"/>
                <a:cs typeface="Arial" panose="020B0604020202020204" pitchFamily="34" charset="0"/>
              </a:rPr>
              <a:t/>
            </a:r>
            <a:br>
              <a:rPr lang="en-GB" sz="5600" b="1" dirty="0" smtClean="0">
                <a:latin typeface="Arial" panose="020B0604020202020204" pitchFamily="34" charset="0"/>
                <a:cs typeface="Arial" panose="020B0604020202020204" pitchFamily="34" charset="0"/>
              </a:rPr>
            </a:br>
            <a:endParaRPr lang="en-GB" sz="5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5385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50207" y="0"/>
            <a:ext cx="9091586" cy="6858000"/>
          </a:xfrm>
          <a:prstGeom prst="rect">
            <a:avLst/>
          </a:prstGeom>
        </p:spPr>
      </p:pic>
    </p:spTree>
    <p:extLst>
      <p:ext uri="{BB962C8B-B14F-4D97-AF65-F5344CB8AC3E}">
        <p14:creationId xmlns:p14="http://schemas.microsoft.com/office/powerpoint/2010/main" xmlns="" val="314941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61968" y="4119"/>
            <a:ext cx="6853881" cy="6853881"/>
          </a:xfrm>
        </p:spPr>
      </p:pic>
    </p:spTree>
    <p:extLst>
      <p:ext uri="{BB962C8B-B14F-4D97-AF65-F5344CB8AC3E}">
        <p14:creationId xmlns:p14="http://schemas.microsoft.com/office/powerpoint/2010/main" xmlns="" val="3341999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47825" y="1177925"/>
            <a:ext cx="8896350" cy="5010150"/>
          </a:xfrm>
          <a:prstGeom prst="rect">
            <a:avLst/>
          </a:prstGeom>
        </p:spPr>
      </p:pic>
      <p:sp>
        <p:nvSpPr>
          <p:cNvPr id="4" name="Title 1"/>
          <p:cNvSpPr txBox="1">
            <a:spLocks/>
          </p:cNvSpPr>
          <p:nvPr/>
        </p:nvSpPr>
        <p:spPr>
          <a:xfrm>
            <a:off x="1416965" y="77237"/>
            <a:ext cx="9520881" cy="147002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latin typeface="Arial" panose="020B0604020202020204" pitchFamily="34" charset="0"/>
                <a:cs typeface="Arial" panose="020B0604020202020204" pitchFamily="34" charset="0"/>
              </a:rPr>
              <a:t>What is herd immunity? - ANIMATION</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94283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tF82brtP1w"/>
          <p:cNvPicPr>
            <a:picLocks noGrp="1" noRot="1" noChangeAspect="1"/>
          </p:cNvPicPr>
          <p:nvPr>
            <p:ph idx="1"/>
            <a:videoFile r:link="rId1"/>
          </p:nvPr>
        </p:nvPicPr>
        <p:blipFill>
          <a:blip r:embed="rId4" cstate="print"/>
          <a:stretch>
            <a:fillRect/>
          </a:stretch>
        </p:blipFill>
        <p:spPr>
          <a:xfrm>
            <a:off x="1749779" y="332656"/>
            <a:ext cx="8568309" cy="5904656"/>
          </a:xfrm>
          <a:prstGeom prst="rect">
            <a:avLst/>
          </a:prstGeom>
        </p:spPr>
      </p:pic>
    </p:spTree>
    <p:extLst>
      <p:ext uri="{BB962C8B-B14F-4D97-AF65-F5344CB8AC3E}">
        <p14:creationId xmlns:p14="http://schemas.microsoft.com/office/powerpoint/2010/main" xmlns="" val="4075767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440</Words>
  <Application>Microsoft Office PowerPoint</Application>
  <PresentationFormat>Custom</PresentationFormat>
  <Paragraphs>45</Paragraphs>
  <Slides>9</Slides>
  <Notes>9</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Give it a Shot!  </vt:lpstr>
      <vt:lpstr>How do we catch diseases?  </vt:lpstr>
      <vt:lpstr>What is a vaccine?  </vt:lpstr>
      <vt:lpstr>The MMR vaccine is an example of a vaccine given to children</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Penny Fletcher</dc:creator>
  <cp:lastModifiedBy>Guido</cp:lastModifiedBy>
  <cp:revision>28</cp:revision>
  <cp:lastPrinted>2020-01-14T10:09:24Z</cp:lastPrinted>
  <dcterms:created xsi:type="dcterms:W3CDTF">2019-10-16T16:15:27Z</dcterms:created>
  <dcterms:modified xsi:type="dcterms:W3CDTF">2020-02-09T14:53:58Z</dcterms:modified>
</cp:coreProperties>
</file>