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260" r:id="rId5"/>
    <p:sldId id="284" r:id="rId6"/>
    <p:sldId id="264" r:id="rId7"/>
    <p:sldId id="285" r:id="rId8"/>
    <p:sldId id="286" r:id="rId9"/>
    <p:sldId id="314" r:id="rId10"/>
    <p:sldId id="313" r:id="rId11"/>
    <p:sldId id="289" r:id="rId12"/>
    <p:sldId id="288" r:id="rId13"/>
    <p:sldId id="315" r:id="rId14"/>
    <p:sldId id="292" r:id="rId15"/>
    <p:sldId id="293" r:id="rId16"/>
    <p:sldId id="287" r:id="rId17"/>
    <p:sldId id="294" r:id="rId18"/>
    <p:sldId id="296" r:id="rId19"/>
    <p:sldId id="297" r:id="rId20"/>
    <p:sldId id="316" r:id="rId21"/>
    <p:sldId id="299" r:id="rId22"/>
    <p:sldId id="300" r:id="rId23"/>
    <p:sldId id="302" r:id="rId24"/>
    <p:sldId id="303" r:id="rId25"/>
    <p:sldId id="304" r:id="rId26"/>
    <p:sldId id="306" r:id="rId27"/>
    <p:sldId id="307" r:id="rId28"/>
    <p:sldId id="309" r:id="rId29"/>
    <p:sldId id="310" r:id="rId30"/>
    <p:sldId id="311" r:id="rId31"/>
    <p:sldId id="317" r:id="rId32"/>
    <p:sldId id="320" r:id="rId33"/>
    <p:sldId id="322" r:id="rId34"/>
    <p:sldId id="319" r:id="rId35"/>
    <p:sldId id="321" r:id="rId36"/>
    <p:sldId id="29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51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5722" autoAdjust="0"/>
  </p:normalViewPr>
  <p:slideViewPr>
    <p:cSldViewPr snapToGrid="0" snapToObjects="1">
      <p:cViewPr varScale="1">
        <p:scale>
          <a:sx n="72" d="100"/>
          <a:sy n="72" d="100"/>
        </p:scale>
        <p:origin x="20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716723-409D-45B9-99F4-1ECEEBDD8166}" type="datetimeFigureOut">
              <a:rPr lang="en-GB" smtClean="0"/>
              <a:t>04/05/2022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97BCC-7FFE-4E89-A4BD-0E5545953D0A}" type="slidenum">
              <a:rPr lang="en-GB" smtClean="0"/>
              <a:t>‹#›</a:t>
            </a:fld>
            <a:endParaRPr lang="en-GB"/>
          </a:p>
        </p:txBody>
      </p:sp>
    </p:spTree>
    <p:extLst>
      <p:ext uri="{BB962C8B-B14F-4D97-AF65-F5344CB8AC3E}">
        <p14:creationId xmlns:p14="http://schemas.microsoft.com/office/powerpoint/2010/main" val="908773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A97BCC-7FFE-4E89-A4BD-0E5545953D0A}" type="slidenum">
              <a:rPr lang="en-GB" smtClean="0"/>
              <a:t>1</a:t>
            </a:fld>
            <a:endParaRPr lang="en-GB"/>
          </a:p>
        </p:txBody>
      </p:sp>
    </p:spTree>
    <p:extLst>
      <p:ext uri="{BB962C8B-B14F-4D97-AF65-F5344CB8AC3E}">
        <p14:creationId xmlns:p14="http://schemas.microsoft.com/office/powerpoint/2010/main" val="660601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Stem cells provide new cells for the body as it grows, and replace specialised cells that are damaged or lost. </a:t>
            </a:r>
          </a:p>
          <a:p>
            <a:pPr marL="285750"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They have two unique properties that enable them to do this:</a:t>
            </a:r>
          </a:p>
          <a:p>
            <a:pPr marL="1371600" lvl="2" indent="-457200">
              <a:buFont typeface="+mj-lt"/>
              <a:buAutoNum type="arabicPeriod"/>
            </a:pPr>
            <a:r>
              <a:rPr lang="en-GB" sz="1200" dirty="0">
                <a:latin typeface="Myriad Pro" panose="020B0703030403020204" pitchFamily="34" charset="0"/>
                <a:cs typeface="Arial" panose="020B0604020202020204" pitchFamily="34" charset="0"/>
              </a:rPr>
              <a:t>They can divide over and over again to produce new cells.</a:t>
            </a:r>
          </a:p>
          <a:p>
            <a:pPr marL="1371600" lvl="2" indent="-457200">
              <a:buFont typeface="+mj-lt"/>
              <a:buAutoNum type="arabicPeriod"/>
            </a:pPr>
            <a:r>
              <a:rPr lang="en-GB" sz="1200" dirty="0">
                <a:latin typeface="Myriad Pro" panose="020B0703030403020204" pitchFamily="34" charset="0"/>
                <a:cs typeface="Arial" panose="020B0604020202020204" pitchFamily="34" charset="0"/>
              </a:rPr>
              <a:t>As they divide, they can change into the other types of cell that make up the body. </a:t>
            </a:r>
          </a:p>
        </p:txBody>
      </p:sp>
      <p:sp>
        <p:nvSpPr>
          <p:cNvPr id="4" name="Slide Number Placeholder 3"/>
          <p:cNvSpPr>
            <a:spLocks noGrp="1"/>
          </p:cNvSpPr>
          <p:nvPr>
            <p:ph type="sldNum" sz="quarter" idx="5"/>
          </p:nvPr>
        </p:nvSpPr>
        <p:spPr/>
        <p:txBody>
          <a:bodyPr/>
          <a:lstStyle/>
          <a:p>
            <a:fld id="{F8A97BCC-7FFE-4E89-A4BD-0E5545953D0A}" type="slidenum">
              <a:rPr lang="en-GB" smtClean="0"/>
              <a:t>10</a:t>
            </a:fld>
            <a:endParaRPr lang="en-GB"/>
          </a:p>
        </p:txBody>
      </p:sp>
    </p:spTree>
    <p:extLst>
      <p:ext uri="{BB962C8B-B14F-4D97-AF65-F5344CB8AC3E}">
        <p14:creationId xmlns:p14="http://schemas.microsoft.com/office/powerpoint/2010/main" val="1493837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Arial" panose="020B0604020202020204" pitchFamily="34" charset="0"/>
              <a:buChar char="•"/>
            </a:pPr>
            <a:r>
              <a:rPr lang="en-GB" sz="1200" dirty="0">
                <a:latin typeface="Myriad Pro" panose="020B0703030403020204" pitchFamily="34" charset="0"/>
                <a:cs typeface="Arial" panose="020B0604020202020204" pitchFamily="34" charset="0"/>
              </a:rPr>
              <a:t>Because of their unique properties, stem cells have the potential to be transplanted into patients to treat various medical conditions, replacing cells that have been damaged or destroyed. </a:t>
            </a:r>
          </a:p>
          <a:p>
            <a:pPr marL="285750" indent="-285750">
              <a:lnSpc>
                <a:spcPct val="150000"/>
              </a:lnSpc>
              <a:buFont typeface="Arial" panose="020B0604020202020204" pitchFamily="34" charset="0"/>
              <a:buChar char="•"/>
            </a:pPr>
            <a:r>
              <a:rPr lang="en-GB" sz="1200" dirty="0">
                <a:latin typeface="Myriad Pro" panose="020B0703030403020204" pitchFamily="34" charset="0"/>
                <a:cs typeface="Arial" panose="020B0604020202020204" pitchFamily="34" charset="0"/>
              </a:rPr>
              <a:t>Examples of disorders include: cancers such as leukaemia, type 1 diabetes, multiple sclerosis and spinal cord injury. </a:t>
            </a:r>
          </a:p>
          <a:p>
            <a:endParaRPr lang="en-GB" sz="1200" dirty="0"/>
          </a:p>
        </p:txBody>
      </p:sp>
      <p:sp>
        <p:nvSpPr>
          <p:cNvPr id="4" name="Slide Number Placeholder 3"/>
          <p:cNvSpPr>
            <a:spLocks noGrp="1"/>
          </p:cNvSpPr>
          <p:nvPr>
            <p:ph type="sldNum" sz="quarter" idx="5"/>
          </p:nvPr>
        </p:nvSpPr>
        <p:spPr/>
        <p:txBody>
          <a:bodyPr/>
          <a:lstStyle/>
          <a:p>
            <a:fld id="{F8A97BCC-7FFE-4E89-A4BD-0E5545953D0A}" type="slidenum">
              <a:rPr lang="en-GB" smtClean="0"/>
              <a:t>11</a:t>
            </a:fld>
            <a:endParaRPr lang="en-GB"/>
          </a:p>
        </p:txBody>
      </p:sp>
    </p:spTree>
    <p:extLst>
      <p:ext uri="{BB962C8B-B14F-4D97-AF65-F5344CB8AC3E}">
        <p14:creationId xmlns:p14="http://schemas.microsoft.com/office/powerpoint/2010/main" val="1096586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You will be finding out a bit more about stem cells, where you can find them and how they are classified in the first hands on activity. You’ll have about 10 minutes to complete this first task. </a:t>
            </a:r>
          </a:p>
        </p:txBody>
      </p:sp>
      <p:sp>
        <p:nvSpPr>
          <p:cNvPr id="4" name="Slide Number Placeholder 3"/>
          <p:cNvSpPr>
            <a:spLocks noGrp="1"/>
          </p:cNvSpPr>
          <p:nvPr>
            <p:ph type="sldNum" sz="quarter" idx="5"/>
          </p:nvPr>
        </p:nvSpPr>
        <p:spPr/>
        <p:txBody>
          <a:bodyPr/>
          <a:lstStyle/>
          <a:p>
            <a:fld id="{F8A97BCC-7FFE-4E89-A4BD-0E5545953D0A}" type="slidenum">
              <a:rPr lang="en-GB" smtClean="0"/>
              <a:t>12</a:t>
            </a:fld>
            <a:endParaRPr lang="en-GB"/>
          </a:p>
        </p:txBody>
      </p:sp>
    </p:spTree>
    <p:extLst>
      <p:ext uri="{BB962C8B-B14F-4D97-AF65-F5344CB8AC3E}">
        <p14:creationId xmlns:p14="http://schemas.microsoft.com/office/powerpoint/2010/main" val="3542221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A97BCC-7FFE-4E89-A4BD-0E5545953D0A}" type="slidenum">
              <a:rPr lang="en-GB" smtClean="0"/>
              <a:t>13</a:t>
            </a:fld>
            <a:endParaRPr lang="en-GB"/>
          </a:p>
        </p:txBody>
      </p:sp>
    </p:spTree>
    <p:extLst>
      <p:ext uri="{BB962C8B-B14F-4D97-AF65-F5344CB8AC3E}">
        <p14:creationId xmlns:p14="http://schemas.microsoft.com/office/powerpoint/2010/main" val="2863668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A97BCC-7FFE-4E89-A4BD-0E5545953D0A}" type="slidenum">
              <a:rPr lang="en-GB" smtClean="0"/>
              <a:t>14</a:t>
            </a:fld>
            <a:endParaRPr lang="en-GB"/>
          </a:p>
        </p:txBody>
      </p:sp>
    </p:spTree>
    <p:extLst>
      <p:ext uri="{BB962C8B-B14F-4D97-AF65-F5344CB8AC3E}">
        <p14:creationId xmlns:p14="http://schemas.microsoft.com/office/powerpoint/2010/main" val="1644764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dirty="0">
                <a:latin typeface="Myriad Pro" panose="020B0703030403020204" pitchFamily="34" charset="0"/>
                <a:cs typeface="Arial" panose="020B0604020202020204" pitchFamily="34" charset="0"/>
              </a:rPr>
              <a:t>Key learning points:</a:t>
            </a:r>
          </a:p>
          <a:p>
            <a:pPr marL="285750"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What are stem cells - cells that are capable of cell division and specialisation into different types of cells. </a:t>
            </a:r>
          </a:p>
          <a:p>
            <a:pPr marL="285750"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Stem cells are classified by their potential to differentiate</a:t>
            </a:r>
          </a:p>
          <a:p>
            <a:pPr marL="742950" lvl="1"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Definitions for totipotent, pluripotent, multipotent and unipotent</a:t>
            </a:r>
          </a:p>
          <a:p>
            <a:pPr marL="285750"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Where are stem cells found?</a:t>
            </a:r>
          </a:p>
          <a:p>
            <a:pPr marL="742950" lvl="1"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Embryonic stem cells</a:t>
            </a:r>
          </a:p>
          <a:p>
            <a:pPr marL="742950" lvl="1"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Tissue-specific stem cells (also know as somatic or adult stem cells)</a:t>
            </a:r>
          </a:p>
        </p:txBody>
      </p:sp>
      <p:sp>
        <p:nvSpPr>
          <p:cNvPr id="4" name="Slide Number Placeholder 3"/>
          <p:cNvSpPr>
            <a:spLocks noGrp="1"/>
          </p:cNvSpPr>
          <p:nvPr>
            <p:ph type="sldNum" sz="quarter" idx="5"/>
          </p:nvPr>
        </p:nvSpPr>
        <p:spPr/>
        <p:txBody>
          <a:bodyPr/>
          <a:lstStyle/>
          <a:p>
            <a:fld id="{F8A97BCC-7FFE-4E89-A4BD-0E5545953D0A}" type="slidenum">
              <a:rPr lang="en-GB" smtClean="0"/>
              <a:t>15</a:t>
            </a:fld>
            <a:endParaRPr lang="en-GB"/>
          </a:p>
        </p:txBody>
      </p:sp>
    </p:spTree>
    <p:extLst>
      <p:ext uri="{BB962C8B-B14F-4D97-AF65-F5344CB8AC3E}">
        <p14:creationId xmlns:p14="http://schemas.microsoft.com/office/powerpoint/2010/main" val="3096264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A97BCC-7FFE-4E89-A4BD-0E5545953D0A}" type="slidenum">
              <a:rPr lang="en-GB" smtClean="0"/>
              <a:t>16</a:t>
            </a:fld>
            <a:endParaRPr lang="en-GB"/>
          </a:p>
        </p:txBody>
      </p:sp>
    </p:spTree>
    <p:extLst>
      <p:ext uri="{BB962C8B-B14F-4D97-AF65-F5344CB8AC3E}">
        <p14:creationId xmlns:p14="http://schemas.microsoft.com/office/powerpoint/2010/main" val="1378369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b="0" i="0" u="none" strike="noStrike" baseline="0" dirty="0">
                <a:solidFill>
                  <a:srgbClr val="000000"/>
                </a:solidFill>
                <a:latin typeface="Arial" panose="020B0604020202020204" pitchFamily="34" charset="0"/>
              </a:rPr>
              <a:t>In this next part of the workshop, we're going to be looking at how stem cells can be used to treat a disease called Fanconi anaemia. </a:t>
            </a:r>
            <a:endParaRPr lang="en-GB" sz="1200" dirty="0">
              <a:latin typeface="Myriad Pro" panose="020B0703030403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8A97BCC-7FFE-4E89-A4BD-0E5545953D0A}" type="slidenum">
              <a:rPr lang="en-GB" smtClean="0"/>
              <a:t>17</a:t>
            </a:fld>
            <a:endParaRPr lang="en-GB"/>
          </a:p>
        </p:txBody>
      </p:sp>
    </p:spTree>
    <p:extLst>
      <p:ext uri="{BB962C8B-B14F-4D97-AF65-F5344CB8AC3E}">
        <p14:creationId xmlns:p14="http://schemas.microsoft.com/office/powerpoint/2010/main" val="1451729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i="0" u="none" strike="noStrike" baseline="0" dirty="0">
                <a:solidFill>
                  <a:srgbClr val="000000"/>
                </a:solidFill>
                <a:latin typeface="Arial" panose="020B0604020202020204" pitchFamily="34" charset="0"/>
              </a:rPr>
              <a:t>Fanconi anaemia</a:t>
            </a:r>
          </a:p>
          <a:p>
            <a:pPr marL="285750"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A genetic disorder associated with</a:t>
            </a:r>
          </a:p>
          <a:p>
            <a:endParaRPr lang="en-GB" sz="1200" dirty="0">
              <a:latin typeface="Myriad Pro" panose="020B0703030403020204" pitchFamily="34" charset="0"/>
              <a:cs typeface="Arial" panose="020B0604020202020204" pitchFamily="34" charset="0"/>
            </a:endParaRPr>
          </a:p>
          <a:p>
            <a:pPr marL="800100" lvl="1" indent="-342900">
              <a:buFont typeface="Arial" panose="020B0604020202020204" pitchFamily="34" charset="0"/>
              <a:buChar char="•"/>
            </a:pPr>
            <a:r>
              <a:rPr lang="en-GB" sz="1200" dirty="0">
                <a:latin typeface="Myriad Pro" panose="020B0703030403020204" pitchFamily="34" charset="0"/>
                <a:cs typeface="Arial" panose="020B0604020202020204" pitchFamily="34" charset="0"/>
              </a:rPr>
              <a:t>physical defects (for example abnormal thumbs, short height, skin problems, organ defects etc)</a:t>
            </a:r>
          </a:p>
          <a:p>
            <a:pPr lvl="1"/>
            <a:endParaRPr lang="en-GB" sz="1200" dirty="0">
              <a:latin typeface="Myriad Pro" panose="020B0703030403020204" pitchFamily="34" charset="0"/>
              <a:cs typeface="Arial" panose="020B0604020202020204" pitchFamily="34" charset="0"/>
            </a:endParaRPr>
          </a:p>
          <a:p>
            <a:pPr marL="800100" lvl="1" indent="-342900">
              <a:buFont typeface="Arial" panose="020B0604020202020204" pitchFamily="34" charset="0"/>
              <a:buChar char="•"/>
            </a:pPr>
            <a:r>
              <a:rPr lang="en-GB" sz="1200" dirty="0">
                <a:latin typeface="Myriad Pro" panose="020B0703030403020204" pitchFamily="34" charset="0"/>
                <a:cs typeface="Arial" panose="020B0604020202020204" pitchFamily="34" charset="0"/>
              </a:rPr>
              <a:t>bone marrow failure with anaemia (due to low red blood cells), risk of infection (due to low white blood cells) and bleeding (due to low platelets).</a:t>
            </a:r>
          </a:p>
          <a:p>
            <a:pPr lvl="1"/>
            <a:endParaRPr lang="en-GB" sz="1200" dirty="0">
              <a:latin typeface="Myriad Pro" panose="020B0703030403020204" pitchFamily="34" charset="0"/>
              <a:cs typeface="Arial" panose="020B0604020202020204" pitchFamily="34" charset="0"/>
            </a:endParaRPr>
          </a:p>
          <a:p>
            <a:pPr marL="800100" lvl="1" indent="-342900">
              <a:buFont typeface="Arial" panose="020B0604020202020204" pitchFamily="34" charset="0"/>
              <a:buChar char="•"/>
            </a:pPr>
            <a:r>
              <a:rPr lang="en-GB" sz="1200" dirty="0">
                <a:latin typeface="Myriad Pro" panose="020B0703030403020204" pitchFamily="34" charset="0"/>
                <a:cs typeface="Arial" panose="020B0604020202020204" pitchFamily="34" charset="0"/>
              </a:rPr>
              <a:t>Patients with FA are also at risk of developing cancers particularly acute myeloid leukaemia (AML)</a:t>
            </a:r>
          </a:p>
          <a:p>
            <a:pPr marL="285750" indent="-285750">
              <a:buFont typeface="Arial" panose="020B0604020202020204" pitchFamily="34" charset="0"/>
              <a:buChar char="•"/>
            </a:pPr>
            <a:endParaRPr lang="en-GB" sz="2400" dirty="0">
              <a:latin typeface="Myriad Pro" panose="020B0703030403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8A97BCC-7FFE-4E89-A4BD-0E5545953D0A}" type="slidenum">
              <a:rPr lang="en-GB" smtClean="0"/>
              <a:t>18</a:t>
            </a:fld>
            <a:endParaRPr lang="en-GB"/>
          </a:p>
        </p:txBody>
      </p:sp>
    </p:spTree>
    <p:extLst>
      <p:ext uri="{BB962C8B-B14F-4D97-AF65-F5344CB8AC3E}">
        <p14:creationId xmlns:p14="http://schemas.microsoft.com/office/powerpoint/2010/main" val="1959165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i="0" u="none" strike="noStrike" baseline="0" dirty="0">
                <a:solidFill>
                  <a:srgbClr val="000000"/>
                </a:solidFill>
                <a:latin typeface="Arial" panose="020B0604020202020204" pitchFamily="34" charset="0"/>
              </a:rPr>
              <a:t>Fanconi anaemia – is there a cure?</a:t>
            </a:r>
          </a:p>
          <a:p>
            <a:pPr marL="285750"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Hematopoietic stem cell transplantation (HSCT) is the only curative treatment option for the blood problems seen in Fanconi anaemia. </a:t>
            </a:r>
          </a:p>
          <a:p>
            <a:endParaRPr lang="en-GB" sz="1200" dirty="0">
              <a:latin typeface="Myriad Pro" panose="020B0703030403020204" pitchFamily="34" charset="0"/>
              <a:cs typeface="Arial" panose="020B0604020202020204" pitchFamily="34" charset="0"/>
            </a:endParaRPr>
          </a:p>
          <a:p>
            <a:pPr marL="285750"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This treatment replaces stem cells from another healthy person (known as a donor).</a:t>
            </a:r>
          </a:p>
          <a:p>
            <a:endParaRPr lang="en-GB" sz="1200" dirty="0">
              <a:latin typeface="Myriad Pro" panose="020B0703030403020204" pitchFamily="34" charset="0"/>
              <a:cs typeface="Arial" panose="020B0604020202020204" pitchFamily="34" charset="0"/>
            </a:endParaRPr>
          </a:p>
          <a:p>
            <a:pPr marL="285750" indent="-285750">
              <a:buFont typeface="Arial" panose="020B0604020202020204" pitchFamily="34" charset="0"/>
              <a:buChar char="•"/>
            </a:pPr>
            <a:endParaRPr lang="en-GB" sz="2400" dirty="0">
              <a:latin typeface="Myriad Pro" panose="020B0703030403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8A97BCC-7FFE-4E89-A4BD-0E5545953D0A}" type="slidenum">
              <a:rPr lang="en-GB" smtClean="0"/>
              <a:t>19</a:t>
            </a:fld>
            <a:endParaRPr lang="en-GB"/>
          </a:p>
        </p:txBody>
      </p:sp>
    </p:spTree>
    <p:extLst>
      <p:ext uri="{BB962C8B-B14F-4D97-AF65-F5344CB8AC3E}">
        <p14:creationId xmlns:p14="http://schemas.microsoft.com/office/powerpoint/2010/main" val="3004447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Font typeface="Arial" panose="020B0604020202020204" pitchFamily="34" charset="0"/>
              <a:buNone/>
            </a:pPr>
            <a:r>
              <a:rPr lang="en-GB" sz="1200" b="1" dirty="0">
                <a:latin typeface="Myriad Pro" panose="020B0503030403020204"/>
              </a:rPr>
              <a:t>About RCPath</a:t>
            </a:r>
          </a:p>
          <a:p>
            <a:pPr marL="457200" indent="-457200">
              <a:spcAft>
                <a:spcPts val="1200"/>
              </a:spcAft>
              <a:buFont typeface="Arial" panose="020B0604020202020204" pitchFamily="34" charset="0"/>
              <a:buChar char="•"/>
            </a:pPr>
            <a:r>
              <a:rPr lang="en-GB" sz="1200" dirty="0">
                <a:latin typeface="Myriad Pro" panose="020B0503030403020204"/>
              </a:rPr>
              <a:t>Professional membership organisation with charitable status</a:t>
            </a:r>
          </a:p>
          <a:p>
            <a:pPr marL="457200" indent="-457200">
              <a:spcAft>
                <a:spcPts val="1200"/>
              </a:spcAft>
              <a:buFont typeface="Arial" panose="020B0604020202020204" pitchFamily="34" charset="0"/>
              <a:buChar char="•"/>
            </a:pPr>
            <a:r>
              <a:rPr lang="en-GB" sz="1200" b="0" dirty="0">
                <a:latin typeface="Myriad Pro" panose="020B0503030403020204"/>
              </a:rPr>
              <a:t>Our 11,000+ members are pathologists and scientists working in 17 pathology specialties</a:t>
            </a:r>
          </a:p>
          <a:p>
            <a:pPr marL="457200" indent="-457200">
              <a:spcAft>
                <a:spcPts val="1200"/>
              </a:spcAft>
              <a:buFont typeface="Arial" panose="020B0604020202020204" pitchFamily="34" charset="0"/>
              <a:buChar char="•"/>
            </a:pPr>
            <a:r>
              <a:rPr lang="en-GB" sz="1200" b="0" dirty="0">
                <a:latin typeface="Myriad Pro" panose="020B0503030403020204"/>
              </a:rPr>
              <a:t>Most RCPath members work in hospitals and universities in the UK</a:t>
            </a:r>
          </a:p>
          <a:p>
            <a:pPr marL="457200" indent="-457200">
              <a:spcAft>
                <a:spcPts val="1200"/>
              </a:spcAft>
              <a:buFont typeface="Arial" panose="020B0604020202020204" pitchFamily="34" charset="0"/>
              <a:buChar char="•"/>
            </a:pPr>
            <a:r>
              <a:rPr lang="en-GB" sz="1200" b="0" dirty="0">
                <a:latin typeface="Myriad Pro" panose="020B0503030403020204"/>
              </a:rPr>
              <a:t>We </a:t>
            </a:r>
            <a:r>
              <a:rPr lang="en-GB" sz="1200" dirty="0">
                <a:latin typeface="Myriad Pro" panose="020B0503030403020204"/>
              </a:rPr>
              <a:t>oversee training, exams and professional standards</a:t>
            </a:r>
          </a:p>
          <a:p>
            <a:pPr marL="457200" indent="-457200">
              <a:spcAft>
                <a:spcPts val="1200"/>
              </a:spcAft>
              <a:buFont typeface="Arial" panose="020B0604020202020204" pitchFamily="34" charset="0"/>
              <a:buChar char="•"/>
            </a:pPr>
            <a:r>
              <a:rPr lang="en-GB" sz="1200" b="0" dirty="0">
                <a:latin typeface="Myriad Pro" panose="020B0503030403020204"/>
              </a:rPr>
              <a:t>We also tell the public about pathology and inspire the next generation.</a:t>
            </a:r>
          </a:p>
          <a:p>
            <a:endParaRPr lang="en-GB" dirty="0"/>
          </a:p>
        </p:txBody>
      </p:sp>
      <p:sp>
        <p:nvSpPr>
          <p:cNvPr id="4" name="Slide Number Placeholder 3"/>
          <p:cNvSpPr>
            <a:spLocks noGrp="1"/>
          </p:cNvSpPr>
          <p:nvPr>
            <p:ph type="sldNum" sz="quarter" idx="5"/>
          </p:nvPr>
        </p:nvSpPr>
        <p:spPr/>
        <p:txBody>
          <a:bodyPr/>
          <a:lstStyle/>
          <a:p>
            <a:fld id="{F8A97BCC-7FFE-4E89-A4BD-0E5545953D0A}" type="slidenum">
              <a:rPr lang="en-GB" smtClean="0"/>
              <a:t>2</a:t>
            </a:fld>
            <a:endParaRPr lang="en-GB"/>
          </a:p>
        </p:txBody>
      </p:sp>
    </p:spTree>
    <p:extLst>
      <p:ext uri="{BB962C8B-B14F-4D97-AF65-F5344CB8AC3E}">
        <p14:creationId xmlns:p14="http://schemas.microsoft.com/office/powerpoint/2010/main" val="402825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i="0" u="none" strike="noStrike" baseline="0" dirty="0">
                <a:solidFill>
                  <a:srgbClr val="000000"/>
                </a:solidFill>
                <a:latin typeface="Arial" panose="020B0604020202020204" pitchFamily="34" charset="0"/>
              </a:rPr>
              <a:t>Who can the donor be?</a:t>
            </a:r>
          </a:p>
          <a:p>
            <a:r>
              <a:rPr lang="en-GB" sz="1200" dirty="0">
                <a:latin typeface="Myriad Pro" panose="020B0703030403020204" pitchFamily="34" charset="0"/>
                <a:cs typeface="Arial" panose="020B0604020202020204" pitchFamily="34" charset="0"/>
              </a:rPr>
              <a:t>Stem cells can be donated from someone else (a donor) who has the matching tissue type (HLA type) collected from blood or from bone marrow. The donor can be:</a:t>
            </a:r>
          </a:p>
          <a:p>
            <a:endParaRPr lang="en-GB" sz="1200" dirty="0">
              <a:latin typeface="Myriad Pro" panose="020B0703030403020204" pitchFamily="34" charset="0"/>
              <a:cs typeface="Arial" panose="020B0604020202020204" pitchFamily="34" charset="0"/>
            </a:endParaRPr>
          </a:p>
          <a:p>
            <a:r>
              <a:rPr lang="en-GB" sz="1200" dirty="0">
                <a:latin typeface="Myriad Pro" panose="020B0703030403020204" pitchFamily="34" charset="0"/>
                <a:cs typeface="Arial" panose="020B0604020202020204" pitchFamily="34" charset="0"/>
              </a:rPr>
              <a:t>1. A family member – Even if the patient has a brother or sister then there is less than a 30% chance that they will be a tissue match to allow them to be the donor</a:t>
            </a:r>
          </a:p>
          <a:p>
            <a:endParaRPr lang="en-GB" sz="1200" dirty="0">
              <a:latin typeface="Myriad Pro" panose="020B0703030403020204" pitchFamily="34" charset="0"/>
              <a:cs typeface="Arial" panose="020B0604020202020204" pitchFamily="34" charset="0"/>
            </a:endParaRPr>
          </a:p>
          <a:p>
            <a:pPr marL="0" indent="0">
              <a:buFont typeface="Arial" panose="020B0604020202020204" pitchFamily="34" charset="0"/>
              <a:buNone/>
            </a:pPr>
            <a:endParaRPr lang="en-GB" sz="1800" b="1"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8A97BCC-7FFE-4E89-A4BD-0E5545953D0A}" type="slidenum">
              <a:rPr lang="en-GB" smtClean="0"/>
              <a:t>20</a:t>
            </a:fld>
            <a:endParaRPr lang="en-GB"/>
          </a:p>
        </p:txBody>
      </p:sp>
    </p:spTree>
    <p:extLst>
      <p:ext uri="{BB962C8B-B14F-4D97-AF65-F5344CB8AC3E}">
        <p14:creationId xmlns:p14="http://schemas.microsoft.com/office/powerpoint/2010/main" val="435453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i="0" u="none" strike="noStrike" baseline="0" dirty="0">
                <a:solidFill>
                  <a:srgbClr val="000000"/>
                </a:solidFill>
                <a:latin typeface="Arial" panose="020B0604020202020204" pitchFamily="34" charset="0"/>
              </a:rPr>
              <a:t>Who can the donor be?</a:t>
            </a:r>
          </a:p>
          <a:p>
            <a:r>
              <a:rPr lang="en-GB" sz="1200" dirty="0">
                <a:latin typeface="Myriad Pro" panose="020B0703030403020204" pitchFamily="34" charset="0"/>
                <a:cs typeface="Arial" panose="020B0604020202020204" pitchFamily="34" charset="0"/>
              </a:rPr>
              <a:t>2. An unrelated donor. Anthony Nolan, a UK charity that works in the areas of leukaemia and hematopoietic stem cell transplantation, has a register of willing volunteers who are ready to donate their stem cells to someone in need of a transplant.</a:t>
            </a:r>
          </a:p>
          <a:p>
            <a:endParaRPr lang="en-GB" sz="1200" dirty="0">
              <a:latin typeface="Myriad Pro" panose="020B0703030403020204" pitchFamily="34" charset="0"/>
              <a:cs typeface="Arial" panose="020B0604020202020204" pitchFamily="34" charset="0"/>
            </a:endParaRPr>
          </a:p>
          <a:p>
            <a:r>
              <a:rPr lang="en-GB" sz="1200" dirty="0">
                <a:latin typeface="Myriad Pro" panose="020B0703030403020204" pitchFamily="34" charset="0"/>
                <a:cs typeface="Arial" panose="020B0604020202020204" pitchFamily="34" charset="0"/>
              </a:rPr>
              <a:t>If you have an HLA tissue type that’s rare or less common, it may be harder to find a matching donor, because there may be fewer people with your tissue type.</a:t>
            </a:r>
          </a:p>
          <a:p>
            <a:endParaRPr lang="en-GB" sz="1200" dirty="0">
              <a:latin typeface="Myriad Pro" panose="020B0703030403020204" pitchFamily="34" charset="0"/>
              <a:cs typeface="Arial" panose="020B0604020202020204" pitchFamily="34" charset="0"/>
            </a:endParaRPr>
          </a:p>
          <a:p>
            <a:r>
              <a:rPr lang="en-GB" sz="1200" b="0" i="0" u="none" strike="noStrike" baseline="0" dirty="0">
                <a:solidFill>
                  <a:srgbClr val="000000"/>
                </a:solidFill>
                <a:latin typeface="Arial" panose="020B0604020202020204" pitchFamily="34" charset="0"/>
              </a:rPr>
              <a:t>Patients are more likely to find a matching donor from someone with a similar ethnic background because our HLA tissue types are inherited. Anthony Nolan is hard at work, both in the UK and internationally, to encourage people from minority ethnic backgrounds to join their country’s stem cell registers. </a:t>
            </a:r>
            <a:endParaRPr lang="en-GB" sz="1200" dirty="0">
              <a:latin typeface="Myriad Pro" panose="020B0703030403020204" pitchFamily="34" charset="0"/>
              <a:cs typeface="Arial" panose="020B0604020202020204" pitchFamily="34" charset="0"/>
            </a:endParaRPr>
          </a:p>
          <a:p>
            <a:pPr marL="0" indent="0">
              <a:buFont typeface="Arial" panose="020B0604020202020204" pitchFamily="34" charset="0"/>
              <a:buNone/>
            </a:pPr>
            <a:endParaRPr lang="en-GB" sz="1800" b="1"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8A97BCC-7FFE-4E89-A4BD-0E5545953D0A}" type="slidenum">
              <a:rPr lang="en-GB" smtClean="0"/>
              <a:t>21</a:t>
            </a:fld>
            <a:endParaRPr lang="en-GB"/>
          </a:p>
        </p:txBody>
      </p:sp>
    </p:spTree>
    <p:extLst>
      <p:ext uri="{BB962C8B-B14F-4D97-AF65-F5344CB8AC3E}">
        <p14:creationId xmlns:p14="http://schemas.microsoft.com/office/powerpoint/2010/main" val="3872011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1" i="0" u="none" strike="noStrike" baseline="0" dirty="0">
                <a:solidFill>
                  <a:srgbClr val="000000"/>
                </a:solidFill>
                <a:latin typeface="Arial" panose="020B0604020202020204" pitchFamily="34" charset="0"/>
              </a:rPr>
              <a:t>Who can the donor be?</a:t>
            </a:r>
          </a:p>
          <a:p>
            <a:r>
              <a:rPr lang="en-GB" sz="1200" dirty="0">
                <a:latin typeface="Myriad Pro" panose="020B0703030403020204" pitchFamily="34" charset="0"/>
                <a:cs typeface="Arial" panose="020B0604020202020204" pitchFamily="34" charset="0"/>
              </a:rPr>
              <a:t>3. </a:t>
            </a:r>
            <a:r>
              <a:rPr lang="en-GB" sz="1200" b="0" i="0" u="none" strike="noStrike" baseline="0" dirty="0">
                <a:solidFill>
                  <a:srgbClr val="000000"/>
                </a:solidFill>
                <a:latin typeface="Arial" panose="020B0604020202020204" pitchFamily="34" charset="0"/>
              </a:rPr>
              <a:t>Some people may be given stem cells from an umbilical cord. Cord blood is found in an umbilical cord which connects a baby in the womb to the placenta. The placenta and umbilical cord are a rich source of stem cells. </a:t>
            </a:r>
          </a:p>
          <a:p>
            <a:endParaRPr lang="en-GB" sz="1200" b="0" i="0" u="none" strike="noStrike" baseline="0" dirty="0">
              <a:solidFill>
                <a:srgbClr val="000000"/>
              </a:solidFill>
              <a:latin typeface="Arial" panose="020B0604020202020204" pitchFamily="34" charset="0"/>
            </a:endParaRPr>
          </a:p>
          <a:p>
            <a:r>
              <a:rPr lang="en-GB" sz="1200" b="0" i="0" u="none" strike="noStrike" baseline="0" dirty="0">
                <a:solidFill>
                  <a:srgbClr val="000000"/>
                </a:solidFill>
                <a:latin typeface="Arial" panose="020B0604020202020204" pitchFamily="34" charset="0"/>
              </a:rPr>
              <a:t>A cord blood transplant can be an alternative option if a brother, sister or matched unrelated donor is not available. Stem cells found in cord blood are ‘immature’, which means they can develop to suit the patient and may not need to be an exact match. </a:t>
            </a:r>
            <a:endParaRPr lang="en-GB" sz="1200" dirty="0">
              <a:latin typeface="Myriad Pro" panose="020B0703030403020204" pitchFamily="34" charset="0"/>
              <a:cs typeface="Arial" panose="020B0604020202020204" pitchFamily="34" charset="0"/>
            </a:endParaRPr>
          </a:p>
          <a:p>
            <a:pPr marL="0" indent="0">
              <a:buFont typeface="Arial" panose="020B0604020202020204" pitchFamily="34" charset="0"/>
              <a:buNone/>
            </a:pPr>
            <a:endParaRPr lang="en-GB" sz="1800" b="1"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8A97BCC-7FFE-4E89-A4BD-0E5545953D0A}" type="slidenum">
              <a:rPr lang="en-GB" smtClean="0"/>
              <a:t>22</a:t>
            </a:fld>
            <a:endParaRPr lang="en-GB"/>
          </a:p>
        </p:txBody>
      </p:sp>
    </p:spTree>
    <p:extLst>
      <p:ext uri="{BB962C8B-B14F-4D97-AF65-F5344CB8AC3E}">
        <p14:creationId xmlns:p14="http://schemas.microsoft.com/office/powerpoint/2010/main" val="1530837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yriad Pro" panose="020B0503030403020204" pitchFamily="34" charset="0"/>
              </a:rPr>
              <a:t>What is a saviour sibling and what are the ethical issues?</a:t>
            </a:r>
            <a:endParaRPr lang="en-US" sz="1200" dirty="0">
              <a:latin typeface="Myriad Pro" panose="020B0503030403020204" pitchFamily="34" charset="0"/>
            </a:endParaRPr>
          </a:p>
          <a:p>
            <a:r>
              <a:rPr lang="en-GB" sz="1200" dirty="0">
                <a:latin typeface="Myriad Pro" panose="020B0703030403020204" pitchFamily="34" charset="0"/>
                <a:cs typeface="Arial" panose="020B0604020202020204" pitchFamily="34" charset="0"/>
              </a:rPr>
              <a:t>The saviour sibling is conceived through in vitro fertilization.</a:t>
            </a:r>
          </a:p>
          <a:p>
            <a:endParaRPr lang="en-GB" sz="1200" dirty="0">
              <a:latin typeface="Myriad Pro" panose="020B0703030403020204" pitchFamily="34" charset="0"/>
              <a:cs typeface="Arial" panose="020B0604020202020204" pitchFamily="34" charset="0"/>
            </a:endParaRPr>
          </a:p>
          <a:p>
            <a:pPr marL="342900" indent="-342900">
              <a:buFont typeface="Arial" panose="020B0604020202020204" pitchFamily="34" charset="0"/>
              <a:buChar char="•"/>
            </a:pPr>
            <a:r>
              <a:rPr lang="en-GB" sz="1200" dirty="0">
                <a:latin typeface="Myriad Pro" panose="020B0703030403020204" pitchFamily="34" charset="0"/>
                <a:cs typeface="Arial" panose="020B0604020202020204" pitchFamily="34" charset="0"/>
              </a:rPr>
              <a:t>Fertilized zygotes are tested for genetic compatibility using a process called human leukocyte antigen (HLA) typing, using preimplantation genetic diagnosis (PGD), and only zygotes that are compatible with the existing child are implanted. </a:t>
            </a:r>
          </a:p>
          <a:p>
            <a:pPr marL="342900" indent="-342900">
              <a:buFont typeface="Arial" panose="020B0604020202020204" pitchFamily="34" charset="0"/>
              <a:buChar char="•"/>
            </a:pPr>
            <a:endParaRPr lang="en-GB" sz="1200" dirty="0">
              <a:latin typeface="Myriad Pro" panose="020B0703030403020204" pitchFamily="34" charset="0"/>
              <a:cs typeface="Arial" panose="020B0604020202020204" pitchFamily="34" charset="0"/>
            </a:endParaRPr>
          </a:p>
          <a:p>
            <a:pPr marL="342900" indent="-342900">
              <a:buFont typeface="Arial" panose="020B0604020202020204" pitchFamily="34" charset="0"/>
              <a:buChar char="•"/>
            </a:pPr>
            <a:r>
              <a:rPr lang="en-GB" sz="1200" dirty="0">
                <a:latin typeface="Myriad Pro" panose="020B0703030403020204" pitchFamily="34" charset="0"/>
                <a:cs typeface="Arial" panose="020B0604020202020204" pitchFamily="34" charset="0"/>
              </a:rPr>
              <a:t>Zygotes are also tested to make sure they are free of the original genetic disease.</a:t>
            </a:r>
          </a:p>
        </p:txBody>
      </p:sp>
      <p:sp>
        <p:nvSpPr>
          <p:cNvPr id="4" name="Slide Number Placeholder 3"/>
          <p:cNvSpPr>
            <a:spLocks noGrp="1"/>
          </p:cNvSpPr>
          <p:nvPr>
            <p:ph type="sldNum" sz="quarter" idx="5"/>
          </p:nvPr>
        </p:nvSpPr>
        <p:spPr/>
        <p:txBody>
          <a:bodyPr/>
          <a:lstStyle/>
          <a:p>
            <a:fld id="{F8A97BCC-7FFE-4E89-A4BD-0E5545953D0A}" type="slidenum">
              <a:rPr lang="en-GB" smtClean="0"/>
              <a:t>23</a:t>
            </a:fld>
            <a:endParaRPr lang="en-GB"/>
          </a:p>
        </p:txBody>
      </p:sp>
    </p:spTree>
    <p:extLst>
      <p:ext uri="{BB962C8B-B14F-4D97-AF65-F5344CB8AC3E}">
        <p14:creationId xmlns:p14="http://schemas.microsoft.com/office/powerpoint/2010/main" val="2336614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yriad Pro" panose="020B0503030403020204" pitchFamily="34" charset="0"/>
              </a:rPr>
              <a:t>What is a saviour sibling and what are the ethical issues?</a:t>
            </a:r>
            <a:endParaRPr lang="en-US" sz="1200" dirty="0">
              <a:latin typeface="Myriad Pro" panose="020B0503030403020204" pitchFamily="34" charset="0"/>
            </a:endParaRPr>
          </a:p>
          <a:p>
            <a:r>
              <a:rPr lang="en-GB" sz="1200" b="0" i="0" u="none" strike="noStrike" baseline="0" dirty="0">
                <a:solidFill>
                  <a:srgbClr val="000000"/>
                </a:solidFill>
                <a:latin typeface="Arial" panose="020B0604020202020204" pitchFamily="34" charset="0"/>
              </a:rPr>
              <a:t>Upon birth, umbilical cord blood is taken and used for hematopoietic stem cell transplantation. </a:t>
            </a:r>
            <a:endParaRPr lang="en-GB" sz="1200" dirty="0">
              <a:latin typeface="Myriad Pro" panose="020B0703030403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8A97BCC-7FFE-4E89-A4BD-0E5545953D0A}" type="slidenum">
              <a:rPr lang="en-GB" smtClean="0"/>
              <a:t>24</a:t>
            </a:fld>
            <a:endParaRPr lang="en-GB"/>
          </a:p>
        </p:txBody>
      </p:sp>
    </p:spTree>
    <p:extLst>
      <p:ext uri="{BB962C8B-B14F-4D97-AF65-F5344CB8AC3E}">
        <p14:creationId xmlns:p14="http://schemas.microsoft.com/office/powerpoint/2010/main" val="4210067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In the case we're considering today, Sibling A, has Fanconi anaemia. Their parents have decided that they would like to try and create a baby via IVF (sibling B) - they will select an embryo that is matched with the older sibling, so that they can help treat Sibling A. </a:t>
            </a:r>
          </a:p>
          <a:p>
            <a:endParaRPr lang="en-GB" sz="1200" dirty="0"/>
          </a:p>
        </p:txBody>
      </p:sp>
      <p:sp>
        <p:nvSpPr>
          <p:cNvPr id="4" name="Slide Number Placeholder 3"/>
          <p:cNvSpPr>
            <a:spLocks noGrp="1"/>
          </p:cNvSpPr>
          <p:nvPr>
            <p:ph type="sldNum" sz="quarter" idx="5"/>
          </p:nvPr>
        </p:nvSpPr>
        <p:spPr/>
        <p:txBody>
          <a:bodyPr/>
          <a:lstStyle/>
          <a:p>
            <a:fld id="{F8A97BCC-7FFE-4E89-A4BD-0E5545953D0A}" type="slidenum">
              <a:rPr lang="en-GB" smtClean="0"/>
              <a:t>25</a:t>
            </a:fld>
            <a:endParaRPr lang="en-GB"/>
          </a:p>
        </p:txBody>
      </p:sp>
    </p:spTree>
    <p:extLst>
      <p:ext uri="{BB962C8B-B14F-4D97-AF65-F5344CB8AC3E}">
        <p14:creationId xmlns:p14="http://schemas.microsoft.com/office/powerpoint/2010/main" val="470567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yriad Pro" panose="020B0503030403020204" pitchFamily="34" charset="0"/>
              </a:rPr>
              <a:t>Activity 2:</a:t>
            </a:r>
            <a:endParaRPr lang="en-US" sz="1200" dirty="0">
              <a:latin typeface="Myriad Pro" panose="020B0503030403020204" pitchFamily="34" charset="0"/>
            </a:endParaRPr>
          </a:p>
          <a:p>
            <a:r>
              <a:rPr lang="en-GB" sz="1200" dirty="0">
                <a:latin typeface="Myriad Pro" panose="020B0703030403020204" pitchFamily="34" charset="0"/>
                <a:cs typeface="Arial" panose="020B0604020202020204" pitchFamily="34" charset="0"/>
              </a:rPr>
              <a:t>Is it right for the parents to create a new baby using IVF to help treat their first child? </a:t>
            </a:r>
          </a:p>
        </p:txBody>
      </p:sp>
      <p:sp>
        <p:nvSpPr>
          <p:cNvPr id="4" name="Slide Number Placeholder 3"/>
          <p:cNvSpPr>
            <a:spLocks noGrp="1"/>
          </p:cNvSpPr>
          <p:nvPr>
            <p:ph type="sldNum" sz="quarter" idx="5"/>
          </p:nvPr>
        </p:nvSpPr>
        <p:spPr/>
        <p:txBody>
          <a:bodyPr/>
          <a:lstStyle/>
          <a:p>
            <a:fld id="{F8A97BCC-7FFE-4E89-A4BD-0E5545953D0A}" type="slidenum">
              <a:rPr lang="en-GB" smtClean="0"/>
              <a:t>26</a:t>
            </a:fld>
            <a:endParaRPr lang="en-GB"/>
          </a:p>
        </p:txBody>
      </p:sp>
    </p:spTree>
    <p:extLst>
      <p:ext uri="{BB962C8B-B14F-4D97-AF65-F5344CB8AC3E}">
        <p14:creationId xmlns:p14="http://schemas.microsoft.com/office/powerpoint/2010/main" val="2189011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yriad Pro" panose="020B0503030403020204" pitchFamily="34" charset="0"/>
              </a:rPr>
              <a:t>Activity 2: feedback from groups</a:t>
            </a:r>
            <a:endParaRPr lang="en-US" sz="1200" dirty="0">
              <a:latin typeface="Myriad Pro" panose="020B0503030403020204" pitchFamily="34" charset="0"/>
            </a:endParaRPr>
          </a:p>
          <a:p>
            <a:r>
              <a:rPr lang="en-GB" sz="1200" dirty="0">
                <a:latin typeface="Myriad Pro" panose="020B0703030403020204" pitchFamily="34" charset="0"/>
                <a:cs typeface="Arial" panose="020B0604020202020204" pitchFamily="34" charset="0"/>
              </a:rPr>
              <a:t>Is it right for the parents to create a new baby using IVF to help treat their first child? </a:t>
            </a:r>
          </a:p>
          <a:p>
            <a:endParaRPr lang="en-GB" sz="1200" dirty="0">
              <a:latin typeface="Myriad Pro" panose="020B0703030403020204" pitchFamily="34" charset="0"/>
              <a:cs typeface="Arial" panose="020B0604020202020204" pitchFamily="34" charset="0"/>
            </a:endParaRPr>
          </a:p>
          <a:p>
            <a:r>
              <a:rPr lang="en-GB" sz="1200" dirty="0">
                <a:latin typeface="Myriad Pro" panose="020B0703030403020204" pitchFamily="34" charset="0"/>
                <a:cs typeface="Arial" panose="020B0604020202020204" pitchFamily="34" charset="0"/>
              </a:rPr>
              <a:t>Host to go round each table and ask facilitator to summarise 1 key point from their discussion. </a:t>
            </a:r>
          </a:p>
        </p:txBody>
      </p:sp>
      <p:sp>
        <p:nvSpPr>
          <p:cNvPr id="4" name="Slide Number Placeholder 3"/>
          <p:cNvSpPr>
            <a:spLocks noGrp="1"/>
          </p:cNvSpPr>
          <p:nvPr>
            <p:ph type="sldNum" sz="quarter" idx="5"/>
          </p:nvPr>
        </p:nvSpPr>
        <p:spPr/>
        <p:txBody>
          <a:bodyPr/>
          <a:lstStyle/>
          <a:p>
            <a:fld id="{F8A97BCC-7FFE-4E89-A4BD-0E5545953D0A}" type="slidenum">
              <a:rPr lang="en-GB" smtClean="0"/>
              <a:t>27</a:t>
            </a:fld>
            <a:endParaRPr lang="en-GB"/>
          </a:p>
        </p:txBody>
      </p:sp>
    </p:spTree>
    <p:extLst>
      <p:ext uri="{BB962C8B-B14F-4D97-AF65-F5344CB8AC3E}">
        <p14:creationId xmlns:p14="http://schemas.microsoft.com/office/powerpoint/2010/main" val="1181313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latin typeface="Myriad Pro" panose="020B0503030403020204" pitchFamily="34" charset="0"/>
              </a:rPr>
              <a:t>Activity 2:</a:t>
            </a:r>
            <a:endParaRPr lang="en-US" sz="1200" dirty="0">
              <a:latin typeface="Myriad Pro" panose="020B0503030403020204" pitchFamily="34" charset="0"/>
            </a:endParaRPr>
          </a:p>
          <a:p>
            <a:r>
              <a:rPr lang="en-GB" sz="1200" dirty="0">
                <a:latin typeface="Myriad Pro" panose="020B0703030403020204" pitchFamily="34" charset="0"/>
                <a:cs typeface="Arial" panose="020B0604020202020204" pitchFamily="34" charset="0"/>
              </a:rPr>
              <a:t>Is it right for the parents to create a new baby using IVF to help treat their first child? </a:t>
            </a:r>
          </a:p>
        </p:txBody>
      </p:sp>
      <p:sp>
        <p:nvSpPr>
          <p:cNvPr id="4" name="Slide Number Placeholder 3"/>
          <p:cNvSpPr>
            <a:spLocks noGrp="1"/>
          </p:cNvSpPr>
          <p:nvPr>
            <p:ph type="sldNum" sz="quarter" idx="5"/>
          </p:nvPr>
        </p:nvSpPr>
        <p:spPr/>
        <p:txBody>
          <a:bodyPr/>
          <a:lstStyle/>
          <a:p>
            <a:fld id="{F8A97BCC-7FFE-4E89-A4BD-0E5545953D0A}" type="slidenum">
              <a:rPr lang="en-GB" smtClean="0"/>
              <a:t>28</a:t>
            </a:fld>
            <a:endParaRPr lang="en-GB"/>
          </a:p>
        </p:txBody>
      </p:sp>
    </p:spTree>
    <p:extLst>
      <p:ext uri="{BB962C8B-B14F-4D97-AF65-F5344CB8AC3E}">
        <p14:creationId xmlns:p14="http://schemas.microsoft.com/office/powerpoint/2010/main" val="3525956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A97BCC-7FFE-4E89-A4BD-0E5545953D0A}" type="slidenum">
              <a:rPr lang="en-GB" smtClean="0"/>
              <a:t>29</a:t>
            </a:fld>
            <a:endParaRPr lang="en-GB"/>
          </a:p>
        </p:txBody>
      </p:sp>
    </p:spTree>
    <p:extLst>
      <p:ext uri="{BB962C8B-B14F-4D97-AF65-F5344CB8AC3E}">
        <p14:creationId xmlns:p14="http://schemas.microsoft.com/office/powerpoint/2010/main" val="3200532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A97BCC-7FFE-4E89-A4BD-0E5545953D0A}" type="slidenum">
              <a:rPr lang="en-GB" smtClean="0"/>
              <a:t>3</a:t>
            </a:fld>
            <a:endParaRPr lang="en-GB"/>
          </a:p>
        </p:txBody>
      </p:sp>
    </p:spTree>
    <p:extLst>
      <p:ext uri="{BB962C8B-B14F-4D97-AF65-F5344CB8AC3E}">
        <p14:creationId xmlns:p14="http://schemas.microsoft.com/office/powerpoint/2010/main" val="2467447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latin typeface="Myriad Pro" panose="020B0703030403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8A97BCC-7FFE-4E89-A4BD-0E5545953D0A}" type="slidenum">
              <a:rPr lang="en-GB" smtClean="0"/>
              <a:t>30</a:t>
            </a:fld>
            <a:endParaRPr lang="en-GB"/>
          </a:p>
        </p:txBody>
      </p:sp>
    </p:spTree>
    <p:extLst>
      <p:ext uri="{BB962C8B-B14F-4D97-AF65-F5344CB8AC3E}">
        <p14:creationId xmlns:p14="http://schemas.microsoft.com/office/powerpoint/2010/main" val="9399912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A97BCC-7FFE-4E89-A4BD-0E5545953D0A}" type="slidenum">
              <a:rPr lang="en-GB" smtClean="0"/>
              <a:t>31</a:t>
            </a:fld>
            <a:endParaRPr lang="en-GB"/>
          </a:p>
        </p:txBody>
      </p:sp>
    </p:spTree>
    <p:extLst>
      <p:ext uri="{BB962C8B-B14F-4D97-AF65-F5344CB8AC3E}">
        <p14:creationId xmlns:p14="http://schemas.microsoft.com/office/powerpoint/2010/main" val="2745312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A97BCC-7FFE-4E89-A4BD-0E5545953D0A}" type="slidenum">
              <a:rPr lang="en-GB" smtClean="0"/>
              <a:t>32</a:t>
            </a:fld>
            <a:endParaRPr lang="en-GB"/>
          </a:p>
        </p:txBody>
      </p:sp>
    </p:spTree>
    <p:extLst>
      <p:ext uri="{BB962C8B-B14F-4D97-AF65-F5344CB8AC3E}">
        <p14:creationId xmlns:p14="http://schemas.microsoft.com/office/powerpoint/2010/main" val="2695982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A97BCC-7FFE-4E89-A4BD-0E5545953D0A}" type="slidenum">
              <a:rPr lang="en-GB" smtClean="0"/>
              <a:t>33</a:t>
            </a:fld>
            <a:endParaRPr lang="en-GB"/>
          </a:p>
        </p:txBody>
      </p:sp>
    </p:spTree>
    <p:extLst>
      <p:ext uri="{BB962C8B-B14F-4D97-AF65-F5344CB8AC3E}">
        <p14:creationId xmlns:p14="http://schemas.microsoft.com/office/powerpoint/2010/main" val="1701035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A97BCC-7FFE-4E89-A4BD-0E5545953D0A}" type="slidenum">
              <a:rPr lang="en-GB" smtClean="0"/>
              <a:t>4</a:t>
            </a:fld>
            <a:endParaRPr lang="en-GB"/>
          </a:p>
        </p:txBody>
      </p:sp>
    </p:spTree>
    <p:extLst>
      <p:ext uri="{BB962C8B-B14F-4D97-AF65-F5344CB8AC3E}">
        <p14:creationId xmlns:p14="http://schemas.microsoft.com/office/powerpoint/2010/main" val="12724297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A97BCC-7FFE-4E89-A4BD-0E5545953D0A}" type="slidenum">
              <a:rPr lang="en-GB" smtClean="0"/>
              <a:t>5</a:t>
            </a:fld>
            <a:endParaRPr lang="en-GB"/>
          </a:p>
        </p:txBody>
      </p:sp>
    </p:spTree>
    <p:extLst>
      <p:ext uri="{BB962C8B-B14F-4D97-AF65-F5344CB8AC3E}">
        <p14:creationId xmlns:p14="http://schemas.microsoft.com/office/powerpoint/2010/main" val="230994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A97BCC-7FFE-4E89-A4BD-0E5545953D0A}" type="slidenum">
              <a:rPr lang="en-GB" smtClean="0"/>
              <a:t>6</a:t>
            </a:fld>
            <a:endParaRPr lang="en-GB"/>
          </a:p>
        </p:txBody>
      </p:sp>
    </p:spTree>
    <p:extLst>
      <p:ext uri="{BB962C8B-B14F-4D97-AF65-F5344CB8AC3E}">
        <p14:creationId xmlns:p14="http://schemas.microsoft.com/office/powerpoint/2010/main" val="3025706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A97BCC-7FFE-4E89-A4BD-0E5545953D0A}" type="slidenum">
              <a:rPr lang="en-GB" smtClean="0"/>
              <a:t>7</a:t>
            </a:fld>
            <a:endParaRPr lang="en-GB"/>
          </a:p>
        </p:txBody>
      </p:sp>
    </p:spTree>
    <p:extLst>
      <p:ext uri="{BB962C8B-B14F-4D97-AF65-F5344CB8AC3E}">
        <p14:creationId xmlns:p14="http://schemas.microsoft.com/office/powerpoint/2010/main" val="22142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8A97BCC-7FFE-4E89-A4BD-0E5545953D0A}" type="slidenum">
              <a:rPr lang="en-GB" smtClean="0"/>
              <a:t>8</a:t>
            </a:fld>
            <a:endParaRPr lang="en-GB"/>
          </a:p>
        </p:txBody>
      </p:sp>
    </p:spTree>
    <p:extLst>
      <p:ext uri="{BB962C8B-B14F-4D97-AF65-F5344CB8AC3E}">
        <p14:creationId xmlns:p14="http://schemas.microsoft.com/office/powerpoint/2010/main" val="925356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Our body is made up of many different types of cell</a:t>
            </a:r>
          </a:p>
          <a:p>
            <a:pPr marL="285750"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Most cells are specialised to perform particular functions</a:t>
            </a:r>
          </a:p>
          <a:p>
            <a:pPr marL="285750" indent="-285750">
              <a:buFont typeface="Arial" panose="020B0604020202020204" pitchFamily="34" charset="0"/>
              <a:buChar char="•"/>
            </a:pPr>
            <a:r>
              <a:rPr lang="en-GB" sz="1200" dirty="0">
                <a:latin typeface="Myriad Pro" panose="020B0703030403020204" pitchFamily="34" charset="0"/>
                <a:cs typeface="Arial" panose="020B0604020202020204" pitchFamily="34" charset="0"/>
              </a:rPr>
              <a:t>Stem cells are cells that are capable of cell division and specialisation into different types of cells. </a:t>
            </a:r>
          </a:p>
          <a:p>
            <a:pPr marL="285750" indent="-285750">
              <a:buFont typeface="Arial" panose="020B0604020202020204" pitchFamily="34" charset="0"/>
              <a:buChar char="•"/>
            </a:pPr>
            <a:endParaRPr lang="en-GB" sz="1200" dirty="0">
              <a:latin typeface="Myriad Pro" panose="020B0703030403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8A97BCC-7FFE-4E89-A4BD-0E5545953D0A}" type="slidenum">
              <a:rPr lang="en-GB" smtClean="0"/>
              <a:t>9</a:t>
            </a:fld>
            <a:endParaRPr lang="en-GB"/>
          </a:p>
        </p:txBody>
      </p:sp>
    </p:spTree>
    <p:extLst>
      <p:ext uri="{BB962C8B-B14F-4D97-AF65-F5344CB8AC3E}">
        <p14:creationId xmlns:p14="http://schemas.microsoft.com/office/powerpoint/2010/main" val="3864952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A94B4-94D9-AF48-99A0-3DBAAE73093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66E90A9-71CC-DF48-92F2-50CD3C7E47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FC02C15-67CF-E44F-B3F0-8C6778314DBD}"/>
              </a:ext>
            </a:extLst>
          </p:cNvPr>
          <p:cNvSpPr>
            <a:spLocks noGrp="1"/>
          </p:cNvSpPr>
          <p:nvPr>
            <p:ph type="dt" sz="half" idx="10"/>
          </p:nvPr>
        </p:nvSpPr>
        <p:spPr/>
        <p:txBody>
          <a:bodyPr/>
          <a:lstStyle/>
          <a:p>
            <a:fld id="{31D750CD-25FB-174A-BD60-D31AB8865399}" type="datetimeFigureOut">
              <a:rPr lang="en-US" smtClean="0"/>
              <a:t>5/4/2022</a:t>
            </a:fld>
            <a:endParaRPr lang="en-US"/>
          </a:p>
        </p:txBody>
      </p:sp>
      <p:sp>
        <p:nvSpPr>
          <p:cNvPr id="5" name="Footer Placeholder 4">
            <a:extLst>
              <a:ext uri="{FF2B5EF4-FFF2-40B4-BE49-F238E27FC236}">
                <a16:creationId xmlns:a16="http://schemas.microsoft.com/office/drawing/2014/main" id="{DDDC585C-4907-0448-A404-8AAC6E509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D5079-2C5C-394F-9311-0F5D71FE6C09}"/>
              </a:ext>
            </a:extLst>
          </p:cNvPr>
          <p:cNvSpPr>
            <a:spLocks noGrp="1"/>
          </p:cNvSpPr>
          <p:nvPr>
            <p:ph type="sldNum" sz="quarter" idx="12"/>
          </p:nvPr>
        </p:nvSpPr>
        <p:spPr/>
        <p:txBody>
          <a:bodyPr/>
          <a:lstStyle/>
          <a:p>
            <a:fld id="{01A4D6F1-3967-BE41-AD4C-E7B8D2D6DF74}" type="slidenum">
              <a:rPr lang="en-US" smtClean="0"/>
              <a:t>‹#›</a:t>
            </a:fld>
            <a:endParaRPr lang="en-US"/>
          </a:p>
        </p:txBody>
      </p:sp>
    </p:spTree>
    <p:extLst>
      <p:ext uri="{BB962C8B-B14F-4D97-AF65-F5344CB8AC3E}">
        <p14:creationId xmlns:p14="http://schemas.microsoft.com/office/powerpoint/2010/main" val="484619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86F0-A690-9F4D-9FD3-A7AD299ECE1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9801BC1-A500-9144-B85E-C3126AE538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6D65E8-E57F-024F-9336-79C5E516BE73}"/>
              </a:ext>
            </a:extLst>
          </p:cNvPr>
          <p:cNvSpPr>
            <a:spLocks noGrp="1"/>
          </p:cNvSpPr>
          <p:nvPr>
            <p:ph type="dt" sz="half" idx="10"/>
          </p:nvPr>
        </p:nvSpPr>
        <p:spPr/>
        <p:txBody>
          <a:bodyPr/>
          <a:lstStyle/>
          <a:p>
            <a:fld id="{31D750CD-25FB-174A-BD60-D31AB8865399}" type="datetimeFigureOut">
              <a:rPr lang="en-US" smtClean="0"/>
              <a:t>5/4/2022</a:t>
            </a:fld>
            <a:endParaRPr lang="en-US"/>
          </a:p>
        </p:txBody>
      </p:sp>
      <p:sp>
        <p:nvSpPr>
          <p:cNvPr id="5" name="Footer Placeholder 4">
            <a:extLst>
              <a:ext uri="{FF2B5EF4-FFF2-40B4-BE49-F238E27FC236}">
                <a16:creationId xmlns:a16="http://schemas.microsoft.com/office/drawing/2014/main" id="{7A5F13BD-CECA-8B4F-AD7F-503A98E62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09CB5-39CA-654F-9BCF-9C9806090F19}"/>
              </a:ext>
            </a:extLst>
          </p:cNvPr>
          <p:cNvSpPr>
            <a:spLocks noGrp="1"/>
          </p:cNvSpPr>
          <p:nvPr>
            <p:ph type="sldNum" sz="quarter" idx="12"/>
          </p:nvPr>
        </p:nvSpPr>
        <p:spPr/>
        <p:txBody>
          <a:bodyPr/>
          <a:lstStyle/>
          <a:p>
            <a:fld id="{01A4D6F1-3967-BE41-AD4C-E7B8D2D6DF74}" type="slidenum">
              <a:rPr lang="en-US" smtClean="0"/>
              <a:t>‹#›</a:t>
            </a:fld>
            <a:endParaRPr lang="en-US"/>
          </a:p>
        </p:txBody>
      </p:sp>
    </p:spTree>
    <p:extLst>
      <p:ext uri="{BB962C8B-B14F-4D97-AF65-F5344CB8AC3E}">
        <p14:creationId xmlns:p14="http://schemas.microsoft.com/office/powerpoint/2010/main" val="3919419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97146D-3A5A-1E44-9A5B-5F1BE198B2C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C6C231E-D587-FD48-8E8C-51CDE63D14C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52CB60-0B0E-2E4B-A0AA-61BD572C34CA}"/>
              </a:ext>
            </a:extLst>
          </p:cNvPr>
          <p:cNvSpPr>
            <a:spLocks noGrp="1"/>
          </p:cNvSpPr>
          <p:nvPr>
            <p:ph type="dt" sz="half" idx="10"/>
          </p:nvPr>
        </p:nvSpPr>
        <p:spPr/>
        <p:txBody>
          <a:bodyPr/>
          <a:lstStyle/>
          <a:p>
            <a:fld id="{31D750CD-25FB-174A-BD60-D31AB8865399}" type="datetimeFigureOut">
              <a:rPr lang="en-US" smtClean="0"/>
              <a:t>5/4/2022</a:t>
            </a:fld>
            <a:endParaRPr lang="en-US"/>
          </a:p>
        </p:txBody>
      </p:sp>
      <p:sp>
        <p:nvSpPr>
          <p:cNvPr id="5" name="Footer Placeholder 4">
            <a:extLst>
              <a:ext uri="{FF2B5EF4-FFF2-40B4-BE49-F238E27FC236}">
                <a16:creationId xmlns:a16="http://schemas.microsoft.com/office/drawing/2014/main" id="{AB5179E8-C8A8-2143-8BAF-9EA2A73D3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AAC72-92D8-7540-832C-365408301614}"/>
              </a:ext>
            </a:extLst>
          </p:cNvPr>
          <p:cNvSpPr>
            <a:spLocks noGrp="1"/>
          </p:cNvSpPr>
          <p:nvPr>
            <p:ph type="sldNum" sz="quarter" idx="12"/>
          </p:nvPr>
        </p:nvSpPr>
        <p:spPr/>
        <p:txBody>
          <a:bodyPr/>
          <a:lstStyle/>
          <a:p>
            <a:fld id="{01A4D6F1-3967-BE41-AD4C-E7B8D2D6DF74}" type="slidenum">
              <a:rPr lang="en-US" smtClean="0"/>
              <a:t>‹#›</a:t>
            </a:fld>
            <a:endParaRPr lang="en-US"/>
          </a:p>
        </p:txBody>
      </p:sp>
    </p:spTree>
    <p:extLst>
      <p:ext uri="{BB962C8B-B14F-4D97-AF65-F5344CB8AC3E}">
        <p14:creationId xmlns:p14="http://schemas.microsoft.com/office/powerpoint/2010/main" val="271764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489E-F3C7-064F-B3F1-3696260091F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7EADBC7-1489-514D-A8D3-92F9D691301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6B2FD9B-A573-9A4E-8D69-F2BCDC9F7676}"/>
              </a:ext>
            </a:extLst>
          </p:cNvPr>
          <p:cNvSpPr>
            <a:spLocks noGrp="1"/>
          </p:cNvSpPr>
          <p:nvPr>
            <p:ph type="dt" sz="half" idx="10"/>
          </p:nvPr>
        </p:nvSpPr>
        <p:spPr/>
        <p:txBody>
          <a:bodyPr/>
          <a:lstStyle/>
          <a:p>
            <a:fld id="{31D750CD-25FB-174A-BD60-D31AB8865399}" type="datetimeFigureOut">
              <a:rPr lang="en-US" smtClean="0"/>
              <a:t>5/4/2022</a:t>
            </a:fld>
            <a:endParaRPr lang="en-US"/>
          </a:p>
        </p:txBody>
      </p:sp>
      <p:sp>
        <p:nvSpPr>
          <p:cNvPr id="5" name="Footer Placeholder 4">
            <a:extLst>
              <a:ext uri="{FF2B5EF4-FFF2-40B4-BE49-F238E27FC236}">
                <a16:creationId xmlns:a16="http://schemas.microsoft.com/office/drawing/2014/main" id="{DB3F54AD-0616-E54F-8B38-EBA76B51A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46DB3E-6CCE-2F4B-B409-D5083E021A72}"/>
              </a:ext>
            </a:extLst>
          </p:cNvPr>
          <p:cNvSpPr>
            <a:spLocks noGrp="1"/>
          </p:cNvSpPr>
          <p:nvPr>
            <p:ph type="sldNum" sz="quarter" idx="12"/>
          </p:nvPr>
        </p:nvSpPr>
        <p:spPr/>
        <p:txBody>
          <a:bodyPr/>
          <a:lstStyle/>
          <a:p>
            <a:fld id="{01A4D6F1-3967-BE41-AD4C-E7B8D2D6DF74}" type="slidenum">
              <a:rPr lang="en-US" smtClean="0"/>
              <a:t>‹#›</a:t>
            </a:fld>
            <a:endParaRPr lang="en-US"/>
          </a:p>
        </p:txBody>
      </p:sp>
    </p:spTree>
    <p:extLst>
      <p:ext uri="{BB962C8B-B14F-4D97-AF65-F5344CB8AC3E}">
        <p14:creationId xmlns:p14="http://schemas.microsoft.com/office/powerpoint/2010/main" val="1557454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F0FE-CA21-5D49-AF45-83DE6508AED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D4F71E1-1B36-1F49-ABC9-F56104C8C4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43C48A2-5073-5843-85D3-1EE62301AB32}"/>
              </a:ext>
            </a:extLst>
          </p:cNvPr>
          <p:cNvSpPr>
            <a:spLocks noGrp="1"/>
          </p:cNvSpPr>
          <p:nvPr>
            <p:ph type="dt" sz="half" idx="10"/>
          </p:nvPr>
        </p:nvSpPr>
        <p:spPr/>
        <p:txBody>
          <a:bodyPr/>
          <a:lstStyle/>
          <a:p>
            <a:fld id="{31D750CD-25FB-174A-BD60-D31AB8865399}" type="datetimeFigureOut">
              <a:rPr lang="en-US" smtClean="0"/>
              <a:t>5/4/2022</a:t>
            </a:fld>
            <a:endParaRPr lang="en-US"/>
          </a:p>
        </p:txBody>
      </p:sp>
      <p:sp>
        <p:nvSpPr>
          <p:cNvPr id="5" name="Footer Placeholder 4">
            <a:extLst>
              <a:ext uri="{FF2B5EF4-FFF2-40B4-BE49-F238E27FC236}">
                <a16:creationId xmlns:a16="http://schemas.microsoft.com/office/drawing/2014/main" id="{F17E9A22-7D3B-9549-9700-CC20CF4F8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927FD5-44E0-9946-A518-1DA73F9D35EF}"/>
              </a:ext>
            </a:extLst>
          </p:cNvPr>
          <p:cNvSpPr>
            <a:spLocks noGrp="1"/>
          </p:cNvSpPr>
          <p:nvPr>
            <p:ph type="sldNum" sz="quarter" idx="12"/>
          </p:nvPr>
        </p:nvSpPr>
        <p:spPr/>
        <p:txBody>
          <a:bodyPr/>
          <a:lstStyle/>
          <a:p>
            <a:fld id="{01A4D6F1-3967-BE41-AD4C-E7B8D2D6DF74}" type="slidenum">
              <a:rPr lang="en-US" smtClean="0"/>
              <a:t>‹#›</a:t>
            </a:fld>
            <a:endParaRPr lang="en-US"/>
          </a:p>
        </p:txBody>
      </p:sp>
    </p:spTree>
    <p:extLst>
      <p:ext uri="{BB962C8B-B14F-4D97-AF65-F5344CB8AC3E}">
        <p14:creationId xmlns:p14="http://schemas.microsoft.com/office/powerpoint/2010/main" val="264194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D6B40-F879-A04F-8DBF-A0DB8C3B73E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01C6FDF-1444-9F42-A414-9E3668A3040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6518174-2FE5-3B47-81B1-A9DD5DE7138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35CA114-5EAA-CF44-A3E1-BE97E2AF24F7}"/>
              </a:ext>
            </a:extLst>
          </p:cNvPr>
          <p:cNvSpPr>
            <a:spLocks noGrp="1"/>
          </p:cNvSpPr>
          <p:nvPr>
            <p:ph type="dt" sz="half" idx="10"/>
          </p:nvPr>
        </p:nvSpPr>
        <p:spPr/>
        <p:txBody>
          <a:bodyPr/>
          <a:lstStyle/>
          <a:p>
            <a:fld id="{31D750CD-25FB-174A-BD60-D31AB8865399}" type="datetimeFigureOut">
              <a:rPr lang="en-US" smtClean="0"/>
              <a:t>5/4/2022</a:t>
            </a:fld>
            <a:endParaRPr lang="en-US"/>
          </a:p>
        </p:txBody>
      </p:sp>
      <p:sp>
        <p:nvSpPr>
          <p:cNvPr id="6" name="Footer Placeholder 5">
            <a:extLst>
              <a:ext uri="{FF2B5EF4-FFF2-40B4-BE49-F238E27FC236}">
                <a16:creationId xmlns:a16="http://schemas.microsoft.com/office/drawing/2014/main" id="{42433F5F-4EB2-6A46-B570-E8932C7AE9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057A67-5B7B-F24A-83B8-24F87D9CB30C}"/>
              </a:ext>
            </a:extLst>
          </p:cNvPr>
          <p:cNvSpPr>
            <a:spLocks noGrp="1"/>
          </p:cNvSpPr>
          <p:nvPr>
            <p:ph type="sldNum" sz="quarter" idx="12"/>
          </p:nvPr>
        </p:nvSpPr>
        <p:spPr/>
        <p:txBody>
          <a:bodyPr/>
          <a:lstStyle/>
          <a:p>
            <a:fld id="{01A4D6F1-3967-BE41-AD4C-E7B8D2D6DF74}" type="slidenum">
              <a:rPr lang="en-US" smtClean="0"/>
              <a:t>‹#›</a:t>
            </a:fld>
            <a:endParaRPr lang="en-US"/>
          </a:p>
        </p:txBody>
      </p:sp>
    </p:spTree>
    <p:extLst>
      <p:ext uri="{BB962C8B-B14F-4D97-AF65-F5344CB8AC3E}">
        <p14:creationId xmlns:p14="http://schemas.microsoft.com/office/powerpoint/2010/main" val="3035820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82E6F-E3D8-5041-AA02-BDF10D448F2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BA55A2A-EC55-A44D-B291-0E033CDF2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1D007C3-F023-EA45-BD6C-70CBAA70216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4FD38DE-1D91-8C4A-A11F-CAEC51D7DA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9A9EB89-2B33-E94C-8B21-421B2E75FF3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DD1996-DA36-EB47-A1F9-E5E0AB259EA0}"/>
              </a:ext>
            </a:extLst>
          </p:cNvPr>
          <p:cNvSpPr>
            <a:spLocks noGrp="1"/>
          </p:cNvSpPr>
          <p:nvPr>
            <p:ph type="dt" sz="half" idx="10"/>
          </p:nvPr>
        </p:nvSpPr>
        <p:spPr/>
        <p:txBody>
          <a:bodyPr/>
          <a:lstStyle/>
          <a:p>
            <a:fld id="{31D750CD-25FB-174A-BD60-D31AB8865399}" type="datetimeFigureOut">
              <a:rPr lang="en-US" smtClean="0"/>
              <a:t>5/4/2022</a:t>
            </a:fld>
            <a:endParaRPr lang="en-US"/>
          </a:p>
        </p:txBody>
      </p:sp>
      <p:sp>
        <p:nvSpPr>
          <p:cNvPr id="8" name="Footer Placeholder 7">
            <a:extLst>
              <a:ext uri="{FF2B5EF4-FFF2-40B4-BE49-F238E27FC236}">
                <a16:creationId xmlns:a16="http://schemas.microsoft.com/office/drawing/2014/main" id="{C076930D-157A-A242-8126-E210F6403F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96E377-D26F-A146-96F2-5E3641207927}"/>
              </a:ext>
            </a:extLst>
          </p:cNvPr>
          <p:cNvSpPr>
            <a:spLocks noGrp="1"/>
          </p:cNvSpPr>
          <p:nvPr>
            <p:ph type="sldNum" sz="quarter" idx="12"/>
          </p:nvPr>
        </p:nvSpPr>
        <p:spPr/>
        <p:txBody>
          <a:bodyPr/>
          <a:lstStyle/>
          <a:p>
            <a:fld id="{01A4D6F1-3967-BE41-AD4C-E7B8D2D6DF74}" type="slidenum">
              <a:rPr lang="en-US" smtClean="0"/>
              <a:t>‹#›</a:t>
            </a:fld>
            <a:endParaRPr lang="en-US"/>
          </a:p>
        </p:txBody>
      </p:sp>
    </p:spTree>
    <p:extLst>
      <p:ext uri="{BB962C8B-B14F-4D97-AF65-F5344CB8AC3E}">
        <p14:creationId xmlns:p14="http://schemas.microsoft.com/office/powerpoint/2010/main" val="4290682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4617-80DD-F84F-B6FD-26D12015DCE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F50E70C-722F-184D-AE97-04ACBCDE7B1E}"/>
              </a:ext>
            </a:extLst>
          </p:cNvPr>
          <p:cNvSpPr>
            <a:spLocks noGrp="1"/>
          </p:cNvSpPr>
          <p:nvPr>
            <p:ph type="dt" sz="half" idx="10"/>
          </p:nvPr>
        </p:nvSpPr>
        <p:spPr/>
        <p:txBody>
          <a:bodyPr/>
          <a:lstStyle/>
          <a:p>
            <a:fld id="{31D750CD-25FB-174A-BD60-D31AB8865399}" type="datetimeFigureOut">
              <a:rPr lang="en-US" smtClean="0"/>
              <a:t>5/4/2022</a:t>
            </a:fld>
            <a:endParaRPr lang="en-US"/>
          </a:p>
        </p:txBody>
      </p:sp>
      <p:sp>
        <p:nvSpPr>
          <p:cNvPr id="4" name="Footer Placeholder 3">
            <a:extLst>
              <a:ext uri="{FF2B5EF4-FFF2-40B4-BE49-F238E27FC236}">
                <a16:creationId xmlns:a16="http://schemas.microsoft.com/office/drawing/2014/main" id="{BC666A9C-78D1-7643-A82B-486D58AD8F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63A584-9681-414F-992B-C05B0523798C}"/>
              </a:ext>
            </a:extLst>
          </p:cNvPr>
          <p:cNvSpPr>
            <a:spLocks noGrp="1"/>
          </p:cNvSpPr>
          <p:nvPr>
            <p:ph type="sldNum" sz="quarter" idx="12"/>
          </p:nvPr>
        </p:nvSpPr>
        <p:spPr/>
        <p:txBody>
          <a:bodyPr/>
          <a:lstStyle/>
          <a:p>
            <a:fld id="{01A4D6F1-3967-BE41-AD4C-E7B8D2D6DF74}" type="slidenum">
              <a:rPr lang="en-US" smtClean="0"/>
              <a:t>‹#›</a:t>
            </a:fld>
            <a:endParaRPr lang="en-US"/>
          </a:p>
        </p:txBody>
      </p:sp>
    </p:spTree>
    <p:extLst>
      <p:ext uri="{BB962C8B-B14F-4D97-AF65-F5344CB8AC3E}">
        <p14:creationId xmlns:p14="http://schemas.microsoft.com/office/powerpoint/2010/main" val="32643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953C99-8F78-7B48-B0B0-B3A0F2C58084}"/>
              </a:ext>
            </a:extLst>
          </p:cNvPr>
          <p:cNvSpPr>
            <a:spLocks noGrp="1"/>
          </p:cNvSpPr>
          <p:nvPr>
            <p:ph type="dt" sz="half" idx="10"/>
          </p:nvPr>
        </p:nvSpPr>
        <p:spPr/>
        <p:txBody>
          <a:bodyPr/>
          <a:lstStyle/>
          <a:p>
            <a:fld id="{31D750CD-25FB-174A-BD60-D31AB8865399}" type="datetimeFigureOut">
              <a:rPr lang="en-US" smtClean="0"/>
              <a:t>5/4/2022</a:t>
            </a:fld>
            <a:endParaRPr lang="en-US"/>
          </a:p>
        </p:txBody>
      </p:sp>
      <p:sp>
        <p:nvSpPr>
          <p:cNvPr id="3" name="Footer Placeholder 2">
            <a:extLst>
              <a:ext uri="{FF2B5EF4-FFF2-40B4-BE49-F238E27FC236}">
                <a16:creationId xmlns:a16="http://schemas.microsoft.com/office/drawing/2014/main" id="{49DB2E03-72DB-734F-9464-135D991EB3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58E381-C69C-E84B-9085-7B980E37F955}"/>
              </a:ext>
            </a:extLst>
          </p:cNvPr>
          <p:cNvSpPr>
            <a:spLocks noGrp="1"/>
          </p:cNvSpPr>
          <p:nvPr>
            <p:ph type="sldNum" sz="quarter" idx="12"/>
          </p:nvPr>
        </p:nvSpPr>
        <p:spPr/>
        <p:txBody>
          <a:bodyPr/>
          <a:lstStyle/>
          <a:p>
            <a:fld id="{01A4D6F1-3967-BE41-AD4C-E7B8D2D6DF74}" type="slidenum">
              <a:rPr lang="en-US" smtClean="0"/>
              <a:t>‹#›</a:t>
            </a:fld>
            <a:endParaRPr lang="en-US"/>
          </a:p>
        </p:txBody>
      </p:sp>
    </p:spTree>
    <p:extLst>
      <p:ext uri="{BB962C8B-B14F-4D97-AF65-F5344CB8AC3E}">
        <p14:creationId xmlns:p14="http://schemas.microsoft.com/office/powerpoint/2010/main" val="3623226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363EB-4973-1843-90D5-8EB49A5AB0E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AB9548-4CC5-644B-A891-F63B971EDD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177CB1B-FE80-014E-BE7B-A0C262C73B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0A1AE34-F3AA-004E-8C44-2E3DB97EC252}"/>
              </a:ext>
            </a:extLst>
          </p:cNvPr>
          <p:cNvSpPr>
            <a:spLocks noGrp="1"/>
          </p:cNvSpPr>
          <p:nvPr>
            <p:ph type="dt" sz="half" idx="10"/>
          </p:nvPr>
        </p:nvSpPr>
        <p:spPr/>
        <p:txBody>
          <a:bodyPr/>
          <a:lstStyle/>
          <a:p>
            <a:fld id="{31D750CD-25FB-174A-BD60-D31AB8865399}" type="datetimeFigureOut">
              <a:rPr lang="en-US" smtClean="0"/>
              <a:t>5/4/2022</a:t>
            </a:fld>
            <a:endParaRPr lang="en-US"/>
          </a:p>
        </p:txBody>
      </p:sp>
      <p:sp>
        <p:nvSpPr>
          <p:cNvPr id="6" name="Footer Placeholder 5">
            <a:extLst>
              <a:ext uri="{FF2B5EF4-FFF2-40B4-BE49-F238E27FC236}">
                <a16:creationId xmlns:a16="http://schemas.microsoft.com/office/drawing/2014/main" id="{0012494B-CFBF-3A4F-A9E5-C87D94D8E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4FE08D-75E8-8C44-8250-891B84AD462F}"/>
              </a:ext>
            </a:extLst>
          </p:cNvPr>
          <p:cNvSpPr>
            <a:spLocks noGrp="1"/>
          </p:cNvSpPr>
          <p:nvPr>
            <p:ph type="sldNum" sz="quarter" idx="12"/>
          </p:nvPr>
        </p:nvSpPr>
        <p:spPr/>
        <p:txBody>
          <a:bodyPr/>
          <a:lstStyle/>
          <a:p>
            <a:fld id="{01A4D6F1-3967-BE41-AD4C-E7B8D2D6DF74}" type="slidenum">
              <a:rPr lang="en-US" smtClean="0"/>
              <a:t>‹#›</a:t>
            </a:fld>
            <a:endParaRPr lang="en-US"/>
          </a:p>
        </p:txBody>
      </p:sp>
    </p:spTree>
    <p:extLst>
      <p:ext uri="{BB962C8B-B14F-4D97-AF65-F5344CB8AC3E}">
        <p14:creationId xmlns:p14="http://schemas.microsoft.com/office/powerpoint/2010/main" val="224539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DD765-A084-4145-8131-A1D0CBB14C5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EF781C2-EC95-6546-BC61-B019F4B06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C7A4AF-79A4-5944-B16D-7A3ECB983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09D6AD1-90C6-1F44-A04E-C177083FDF78}"/>
              </a:ext>
            </a:extLst>
          </p:cNvPr>
          <p:cNvSpPr>
            <a:spLocks noGrp="1"/>
          </p:cNvSpPr>
          <p:nvPr>
            <p:ph type="dt" sz="half" idx="10"/>
          </p:nvPr>
        </p:nvSpPr>
        <p:spPr/>
        <p:txBody>
          <a:bodyPr/>
          <a:lstStyle/>
          <a:p>
            <a:fld id="{31D750CD-25FB-174A-BD60-D31AB8865399}" type="datetimeFigureOut">
              <a:rPr lang="en-US" smtClean="0"/>
              <a:t>5/4/2022</a:t>
            </a:fld>
            <a:endParaRPr lang="en-US"/>
          </a:p>
        </p:txBody>
      </p:sp>
      <p:sp>
        <p:nvSpPr>
          <p:cNvPr id="6" name="Footer Placeholder 5">
            <a:extLst>
              <a:ext uri="{FF2B5EF4-FFF2-40B4-BE49-F238E27FC236}">
                <a16:creationId xmlns:a16="http://schemas.microsoft.com/office/drawing/2014/main" id="{ED41FD0F-8A9D-C543-A5E2-92FAE5DCA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485EB3-0454-434C-827F-1B2C63D17883}"/>
              </a:ext>
            </a:extLst>
          </p:cNvPr>
          <p:cNvSpPr>
            <a:spLocks noGrp="1"/>
          </p:cNvSpPr>
          <p:nvPr>
            <p:ph type="sldNum" sz="quarter" idx="12"/>
          </p:nvPr>
        </p:nvSpPr>
        <p:spPr/>
        <p:txBody>
          <a:bodyPr/>
          <a:lstStyle/>
          <a:p>
            <a:fld id="{01A4D6F1-3967-BE41-AD4C-E7B8D2D6DF74}" type="slidenum">
              <a:rPr lang="en-US" smtClean="0"/>
              <a:t>‹#›</a:t>
            </a:fld>
            <a:endParaRPr lang="en-US"/>
          </a:p>
        </p:txBody>
      </p:sp>
    </p:spTree>
    <p:extLst>
      <p:ext uri="{BB962C8B-B14F-4D97-AF65-F5344CB8AC3E}">
        <p14:creationId xmlns:p14="http://schemas.microsoft.com/office/powerpoint/2010/main" val="1503160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E5D7C2-49AB-2B4C-9A1D-6BC14B4661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44FC53-77DD-2845-A002-DF4679D02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C4D555-7506-664B-A306-9BA1CB548B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D750CD-25FB-174A-BD60-D31AB8865399}" type="datetimeFigureOut">
              <a:rPr lang="en-US" smtClean="0"/>
              <a:t>5/4/2022</a:t>
            </a:fld>
            <a:endParaRPr lang="en-US"/>
          </a:p>
        </p:txBody>
      </p:sp>
      <p:sp>
        <p:nvSpPr>
          <p:cNvPr id="5" name="Footer Placeholder 4">
            <a:extLst>
              <a:ext uri="{FF2B5EF4-FFF2-40B4-BE49-F238E27FC236}">
                <a16:creationId xmlns:a16="http://schemas.microsoft.com/office/drawing/2014/main" id="{C7E73743-555E-2946-8000-FADBFD5119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A3CC28-55C9-684F-8A9D-00993315B6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4D6F1-3967-BE41-AD4C-E7B8D2D6DF74}" type="slidenum">
              <a:rPr lang="en-US" smtClean="0"/>
              <a:t>‹#›</a:t>
            </a:fld>
            <a:endParaRPr lang="en-US"/>
          </a:p>
        </p:txBody>
      </p:sp>
    </p:spTree>
    <p:extLst>
      <p:ext uri="{BB962C8B-B14F-4D97-AF65-F5344CB8AC3E}">
        <p14:creationId xmlns:p14="http://schemas.microsoft.com/office/powerpoint/2010/main" val="876694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hyperlink" Target="https://doi.org/10.22038/ABJS.2016.4711" TargetMode="Externa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www.bbc.co.uk/bitesize/guides/z2kmk2p/revision/3" TargetMode="External"/><Relationship Id="rId5" Type="http://schemas.openxmlformats.org/officeDocument/2006/relationships/hyperlink" Target="http://www.eurostemcell.org/" TargetMode="External"/><Relationship Id="rId4" Type="http://schemas.openxmlformats.org/officeDocument/2006/relationships/hyperlink" Target="http://www.rcpath.org/SSC202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https://www.youtube.com/embed/gtF82brtP1w?feature=oembed" TargetMode="External"/><Relationship Id="rId5" Type="http://schemas.openxmlformats.org/officeDocument/2006/relationships/image" Target="../media/image5.jpe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hyperlink" Target="http://www.rcpath.org/career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4.jpg"/><Relationship Id="rId7" Type="http://schemas.openxmlformats.org/officeDocument/2006/relationships/hyperlink" Target="http://www.rcpath.org/diamondjubile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hyperlink" Target="http://www.rcpath.org/petportraits" TargetMode="External"/><Relationship Id="rId4" Type="http://schemas.openxmlformats.org/officeDocument/2006/relationships/hyperlink" Target="http://www.rcpath.org/livingautopsytou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hyperlink" Target="http://www.rcpath.org/artofpatholog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hyperlink" Target="http://www.rcpath.org/pathologywee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80DF0-9598-134F-9287-316E4EEF9B41}"/>
              </a:ext>
            </a:extLst>
          </p:cNvPr>
          <p:cNvSpPr txBox="1"/>
          <p:nvPr/>
        </p:nvSpPr>
        <p:spPr>
          <a:xfrm>
            <a:off x="201827" y="1936283"/>
            <a:ext cx="11046940" cy="2554545"/>
          </a:xfrm>
          <a:prstGeom prst="rect">
            <a:avLst/>
          </a:prstGeom>
          <a:noFill/>
        </p:spPr>
        <p:txBody>
          <a:bodyPr wrap="square" rtlCol="0">
            <a:spAutoFit/>
          </a:bodyPr>
          <a:lstStyle/>
          <a:p>
            <a:r>
              <a:rPr lang="en-US" sz="8000" b="1" dirty="0">
                <a:solidFill>
                  <a:schemeClr val="bg1"/>
                </a:solidFill>
                <a:latin typeface="Myriad Pro" panose="020B0503030403020204" pitchFamily="34" charset="0"/>
              </a:rPr>
              <a:t>Totally Stem-</a:t>
            </a:r>
            <a:r>
              <a:rPr lang="en-US" sz="8000" b="1" dirty="0" err="1">
                <a:solidFill>
                  <a:schemeClr val="bg1"/>
                </a:solidFill>
                <a:latin typeface="Myriad Pro" panose="020B0503030403020204" pitchFamily="34" charset="0"/>
              </a:rPr>
              <a:t>azing</a:t>
            </a:r>
            <a:r>
              <a:rPr lang="en-US" sz="8000" b="1" dirty="0">
                <a:solidFill>
                  <a:schemeClr val="bg1"/>
                </a:solidFill>
                <a:latin typeface="Myriad Pro" panose="020B0503030403020204" pitchFamily="34" charset="0"/>
              </a:rPr>
              <a:t> Cells</a:t>
            </a:r>
            <a:br>
              <a:rPr lang="en-US" sz="8000" b="1" dirty="0">
                <a:solidFill>
                  <a:schemeClr val="bg1"/>
                </a:solidFill>
                <a:latin typeface="Myriad Pro" panose="020B0503030403020204" pitchFamily="34" charset="0"/>
              </a:rPr>
            </a:br>
            <a:endParaRPr lang="en-US" sz="8000" b="1" dirty="0">
              <a:solidFill>
                <a:schemeClr val="bg1"/>
              </a:solidFill>
              <a:latin typeface="Myriad Pro" panose="020B0503030403020204" pitchFamily="34" charset="0"/>
            </a:endParaRPr>
          </a:p>
        </p:txBody>
      </p:sp>
      <p:pic>
        <p:nvPicPr>
          <p:cNvPr id="3" name="Picture 2" descr="Logo&#10;&#10;Description automatically generated">
            <a:extLst>
              <a:ext uri="{FF2B5EF4-FFF2-40B4-BE49-F238E27FC236}">
                <a16:creationId xmlns:a16="http://schemas.microsoft.com/office/drawing/2014/main" id="{C5D7E827-1F07-49C0-A25F-D2155DA9057B}"/>
              </a:ext>
            </a:extLst>
          </p:cNvPr>
          <p:cNvPicPr>
            <a:picLocks noChangeAspect="1"/>
          </p:cNvPicPr>
          <p:nvPr/>
        </p:nvPicPr>
        <p:blipFill>
          <a:blip r:embed="rId4"/>
          <a:stretch>
            <a:fillRect/>
          </a:stretch>
        </p:blipFill>
        <p:spPr>
          <a:xfrm>
            <a:off x="8584551" y="105207"/>
            <a:ext cx="3776480" cy="107899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BE7491D-1097-40AF-B172-B43D3F183C5E}"/>
              </a:ext>
            </a:extLst>
          </p:cNvPr>
          <p:cNvPicPr>
            <a:picLocks noChangeAspect="1"/>
          </p:cNvPicPr>
          <p:nvPr/>
        </p:nvPicPr>
        <p:blipFill rotWithShape="1">
          <a:blip r:embed="rId5"/>
          <a:srcRect l="8302" b="18877"/>
          <a:stretch/>
        </p:blipFill>
        <p:spPr>
          <a:xfrm>
            <a:off x="6359702" y="5458043"/>
            <a:ext cx="5534001" cy="1018727"/>
          </a:xfrm>
          <a:prstGeom prst="rect">
            <a:avLst/>
          </a:prstGeom>
        </p:spPr>
      </p:pic>
    </p:spTree>
    <p:extLst>
      <p:ext uri="{BB962C8B-B14F-4D97-AF65-F5344CB8AC3E}">
        <p14:creationId xmlns:p14="http://schemas.microsoft.com/office/powerpoint/2010/main" val="4011583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What are stem cells?</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017487" y="1066234"/>
            <a:ext cx="4804228" cy="4832092"/>
          </a:xfrm>
          <a:prstGeom prst="rect">
            <a:avLst/>
          </a:prstGeom>
          <a:noFill/>
        </p:spPr>
        <p:txBody>
          <a:bodyPr wrap="square" rtlCol="0">
            <a:spAutoFit/>
          </a:bodyPr>
          <a:lstStyle/>
          <a:p>
            <a:pPr marL="285750" indent="-285750">
              <a:buFont typeface="Arial" panose="020B0604020202020204" pitchFamily="34" charset="0"/>
              <a:buChar char="•"/>
            </a:pPr>
            <a:r>
              <a:rPr lang="en-GB" sz="2200" dirty="0">
                <a:latin typeface="Myriad Pro" panose="020B0703030403020204" pitchFamily="34" charset="0"/>
                <a:cs typeface="Arial" panose="020B0604020202020204" pitchFamily="34" charset="0"/>
              </a:rPr>
              <a:t>Stem cells provide new cells for the body as it grows, and replace specialised cells that are damaged or lost. </a:t>
            </a:r>
          </a:p>
          <a:p>
            <a:pPr marL="285750" indent="-285750">
              <a:buFont typeface="Arial" panose="020B0604020202020204" pitchFamily="34" charset="0"/>
              <a:buChar char="•"/>
            </a:pPr>
            <a:endParaRPr lang="en-GB" sz="2200" dirty="0">
              <a:latin typeface="Myriad Pro" panose="020B0703030403020204" pitchFamily="34" charset="0"/>
              <a:cs typeface="Arial" panose="020B0604020202020204" pitchFamily="34" charset="0"/>
            </a:endParaRPr>
          </a:p>
          <a:p>
            <a:pPr marL="285750" indent="-285750">
              <a:buFont typeface="Arial" panose="020B0604020202020204" pitchFamily="34" charset="0"/>
              <a:buChar char="•"/>
            </a:pPr>
            <a:r>
              <a:rPr lang="en-GB" sz="2200" dirty="0">
                <a:latin typeface="Myriad Pro" panose="020B0703030403020204" pitchFamily="34" charset="0"/>
                <a:cs typeface="Arial" panose="020B0604020202020204" pitchFamily="34" charset="0"/>
              </a:rPr>
              <a:t>They have two unique properties that enable them to do this:</a:t>
            </a:r>
          </a:p>
          <a:p>
            <a:pPr marL="1371600" lvl="2" indent="-457200">
              <a:buFont typeface="+mj-lt"/>
              <a:buAutoNum type="arabicPeriod"/>
            </a:pPr>
            <a:r>
              <a:rPr lang="en-GB" sz="2200" dirty="0">
                <a:latin typeface="Myriad Pro" panose="020B0703030403020204" pitchFamily="34" charset="0"/>
                <a:cs typeface="Arial" panose="020B0604020202020204" pitchFamily="34" charset="0"/>
              </a:rPr>
              <a:t>They can divide over and over again to produce new cells.</a:t>
            </a:r>
          </a:p>
          <a:p>
            <a:pPr marL="1371600" lvl="2" indent="-457200">
              <a:buFont typeface="+mj-lt"/>
              <a:buAutoNum type="arabicPeriod"/>
            </a:pPr>
            <a:r>
              <a:rPr lang="en-GB" sz="2200" dirty="0">
                <a:latin typeface="Myriad Pro" panose="020B0703030403020204" pitchFamily="34" charset="0"/>
                <a:cs typeface="Arial" panose="020B0604020202020204" pitchFamily="34" charset="0"/>
              </a:rPr>
              <a:t>As they divide, they can change into the other types of cell that make up the body. </a:t>
            </a:r>
          </a:p>
        </p:txBody>
      </p:sp>
      <p:pic>
        <p:nvPicPr>
          <p:cNvPr id="2052" name="Picture 4" descr="Stem cell differentiation Royalty Free Vector Image">
            <a:extLst>
              <a:ext uri="{FF2B5EF4-FFF2-40B4-BE49-F238E27FC236}">
                <a16:creationId xmlns:a16="http://schemas.microsoft.com/office/drawing/2014/main" id="{5F0D6346-8E42-492F-88B2-F5692910887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14" t="17884" r="10285" b="10793"/>
          <a:stretch/>
        </p:blipFill>
        <p:spPr bwMode="auto">
          <a:xfrm>
            <a:off x="7065515" y="1066234"/>
            <a:ext cx="4770390" cy="459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105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Potential use in medical treatments</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147299" y="1066234"/>
            <a:ext cx="9133726" cy="3785652"/>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Myriad Pro" panose="020B0703030403020204" pitchFamily="34" charset="0"/>
                <a:cs typeface="Arial" panose="020B0604020202020204" pitchFamily="34" charset="0"/>
              </a:rPr>
              <a:t>They can be transplanted into patients to treat medical conditions, replacing cells that have been damaged or destroyed. </a:t>
            </a:r>
          </a:p>
          <a:p>
            <a:endParaRPr lang="en-GB" sz="2400" dirty="0">
              <a:latin typeface="Myriad Pro" panose="020B0703030403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Myriad Pro" panose="020B0703030403020204" pitchFamily="34" charset="0"/>
                <a:cs typeface="Arial" panose="020B0604020202020204" pitchFamily="34" charset="0"/>
              </a:rPr>
              <a:t>Some disorders that can be treated using stem cells:</a:t>
            </a:r>
          </a:p>
          <a:p>
            <a:pPr marL="742950" lvl="1" indent="-285750">
              <a:buFont typeface="Arial" panose="020B0604020202020204" pitchFamily="34" charset="0"/>
              <a:buChar char="•"/>
            </a:pPr>
            <a:r>
              <a:rPr lang="en-GB" sz="2400" dirty="0">
                <a:latin typeface="Myriad Pro" panose="020B0703030403020204" pitchFamily="34" charset="0"/>
                <a:cs typeface="Arial" panose="020B0604020202020204" pitchFamily="34" charset="0"/>
              </a:rPr>
              <a:t>Leukaemia (cancer of white blood cells)</a:t>
            </a:r>
          </a:p>
          <a:p>
            <a:pPr marL="742950" lvl="1" indent="-285750">
              <a:buFont typeface="Arial" panose="020B0604020202020204" pitchFamily="34" charset="0"/>
              <a:buChar char="•"/>
            </a:pPr>
            <a:r>
              <a:rPr lang="en-GB" sz="2400" dirty="0">
                <a:latin typeface="Myriad Pro" panose="020B0703030403020204" pitchFamily="34" charset="0"/>
                <a:cs typeface="Arial" panose="020B0604020202020204" pitchFamily="34" charset="0"/>
              </a:rPr>
              <a:t>type 1 diabetes</a:t>
            </a:r>
          </a:p>
          <a:p>
            <a:pPr marL="742950" lvl="1" indent="-285750">
              <a:buFont typeface="Arial" panose="020B0604020202020204" pitchFamily="34" charset="0"/>
              <a:buChar char="•"/>
            </a:pPr>
            <a:r>
              <a:rPr lang="en-GB" sz="2400" dirty="0">
                <a:latin typeface="Myriad Pro" panose="020B0703030403020204" pitchFamily="34" charset="0"/>
                <a:cs typeface="Arial" panose="020B0604020202020204" pitchFamily="34" charset="0"/>
              </a:rPr>
              <a:t>spinal cord injury</a:t>
            </a:r>
          </a:p>
          <a:p>
            <a:pPr marL="742950" lvl="1" indent="-285750">
              <a:buFont typeface="Arial" panose="020B0604020202020204" pitchFamily="34" charset="0"/>
              <a:buChar char="•"/>
            </a:pPr>
            <a:r>
              <a:rPr lang="en-GB" sz="2400" dirty="0">
                <a:latin typeface="Myriad Pro" panose="020B0703030403020204" pitchFamily="34" charset="0"/>
                <a:cs typeface="Arial" panose="020B0604020202020204" pitchFamily="34" charset="0"/>
              </a:rPr>
              <a:t>Skin stem cells can be used to generate new skin for people with severe burns.</a:t>
            </a:r>
          </a:p>
        </p:txBody>
      </p:sp>
    </p:spTree>
    <p:extLst>
      <p:ext uri="{BB962C8B-B14F-4D97-AF65-F5344CB8AC3E}">
        <p14:creationId xmlns:p14="http://schemas.microsoft.com/office/powerpoint/2010/main" val="3747275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80DF0-9598-134F-9287-316E4EEF9B41}"/>
              </a:ext>
            </a:extLst>
          </p:cNvPr>
          <p:cNvSpPr txBox="1"/>
          <p:nvPr/>
        </p:nvSpPr>
        <p:spPr>
          <a:xfrm>
            <a:off x="186531" y="1463208"/>
            <a:ext cx="11818937" cy="3231654"/>
          </a:xfrm>
          <a:prstGeom prst="rect">
            <a:avLst/>
          </a:prstGeom>
          <a:noFill/>
        </p:spPr>
        <p:txBody>
          <a:bodyPr wrap="square" rtlCol="0">
            <a:spAutoFit/>
          </a:bodyPr>
          <a:lstStyle/>
          <a:p>
            <a:r>
              <a:rPr lang="en-US" sz="8000" b="1" dirty="0">
                <a:solidFill>
                  <a:schemeClr val="bg1"/>
                </a:solidFill>
                <a:latin typeface="Myriad Pro" panose="020B0503030403020204" pitchFamily="34" charset="0"/>
              </a:rPr>
              <a:t>Activity 1:</a:t>
            </a:r>
          </a:p>
          <a:p>
            <a:r>
              <a:rPr lang="en-US" sz="8000" b="1" dirty="0">
                <a:solidFill>
                  <a:schemeClr val="bg1"/>
                </a:solidFill>
                <a:latin typeface="Myriad Pro" panose="020B0503030403020204" pitchFamily="34" charset="0"/>
              </a:rPr>
              <a:t>Understanding stem cells</a:t>
            </a:r>
          </a:p>
          <a:p>
            <a:r>
              <a:rPr lang="en-US" sz="4400" b="1" dirty="0">
                <a:solidFill>
                  <a:schemeClr val="bg1"/>
                </a:solidFill>
                <a:latin typeface="Myriad Pro" panose="020B0503030403020204" pitchFamily="34" charset="0"/>
              </a:rPr>
              <a:t>(10 minutes)</a:t>
            </a:r>
          </a:p>
        </p:txBody>
      </p:sp>
      <p:pic>
        <p:nvPicPr>
          <p:cNvPr id="3" name="Picture 2" descr="Logo&#10;&#10;Description automatically generated">
            <a:extLst>
              <a:ext uri="{FF2B5EF4-FFF2-40B4-BE49-F238E27FC236}">
                <a16:creationId xmlns:a16="http://schemas.microsoft.com/office/drawing/2014/main" id="{C5D7E827-1F07-49C0-A25F-D2155DA9057B}"/>
              </a:ext>
            </a:extLst>
          </p:cNvPr>
          <p:cNvPicPr>
            <a:picLocks noChangeAspect="1"/>
          </p:cNvPicPr>
          <p:nvPr/>
        </p:nvPicPr>
        <p:blipFill>
          <a:blip r:embed="rId4"/>
          <a:stretch>
            <a:fillRect/>
          </a:stretch>
        </p:blipFill>
        <p:spPr>
          <a:xfrm>
            <a:off x="8584551" y="105207"/>
            <a:ext cx="3776480" cy="107899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BE7491D-1097-40AF-B172-B43D3F183C5E}"/>
              </a:ext>
            </a:extLst>
          </p:cNvPr>
          <p:cNvPicPr>
            <a:picLocks noChangeAspect="1"/>
          </p:cNvPicPr>
          <p:nvPr/>
        </p:nvPicPr>
        <p:blipFill rotWithShape="1">
          <a:blip r:embed="rId5"/>
          <a:srcRect l="8302" b="18877"/>
          <a:stretch/>
        </p:blipFill>
        <p:spPr>
          <a:xfrm>
            <a:off x="6359702" y="5458043"/>
            <a:ext cx="5534001" cy="1018727"/>
          </a:xfrm>
          <a:prstGeom prst="rect">
            <a:avLst/>
          </a:prstGeom>
        </p:spPr>
      </p:pic>
    </p:spTree>
    <p:extLst>
      <p:ext uri="{BB962C8B-B14F-4D97-AF65-F5344CB8AC3E}">
        <p14:creationId xmlns:p14="http://schemas.microsoft.com/office/powerpoint/2010/main" val="2428852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55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80DF0-9598-134F-9287-316E4EEF9B41}"/>
              </a:ext>
            </a:extLst>
          </p:cNvPr>
          <p:cNvSpPr txBox="1"/>
          <p:nvPr/>
        </p:nvSpPr>
        <p:spPr>
          <a:xfrm>
            <a:off x="186531" y="1463208"/>
            <a:ext cx="11818937" cy="1323439"/>
          </a:xfrm>
          <a:prstGeom prst="rect">
            <a:avLst/>
          </a:prstGeom>
          <a:noFill/>
        </p:spPr>
        <p:txBody>
          <a:bodyPr wrap="square" rtlCol="0">
            <a:spAutoFit/>
          </a:bodyPr>
          <a:lstStyle/>
          <a:p>
            <a:r>
              <a:rPr lang="en-US" sz="8000" b="1" dirty="0">
                <a:solidFill>
                  <a:schemeClr val="bg1"/>
                </a:solidFill>
                <a:latin typeface="Myriad Pro" panose="020B0503030403020204" pitchFamily="34" charset="0"/>
              </a:rPr>
              <a:t>Activity 1: round up </a:t>
            </a:r>
          </a:p>
        </p:txBody>
      </p:sp>
      <p:pic>
        <p:nvPicPr>
          <p:cNvPr id="3" name="Picture 2" descr="Logo&#10;&#10;Description automatically generated">
            <a:extLst>
              <a:ext uri="{FF2B5EF4-FFF2-40B4-BE49-F238E27FC236}">
                <a16:creationId xmlns:a16="http://schemas.microsoft.com/office/drawing/2014/main" id="{C5D7E827-1F07-49C0-A25F-D2155DA9057B}"/>
              </a:ext>
            </a:extLst>
          </p:cNvPr>
          <p:cNvPicPr>
            <a:picLocks noChangeAspect="1"/>
          </p:cNvPicPr>
          <p:nvPr/>
        </p:nvPicPr>
        <p:blipFill>
          <a:blip r:embed="rId4"/>
          <a:stretch>
            <a:fillRect/>
          </a:stretch>
        </p:blipFill>
        <p:spPr>
          <a:xfrm>
            <a:off x="8584551" y="105207"/>
            <a:ext cx="3776480" cy="107899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BE7491D-1097-40AF-B172-B43D3F183C5E}"/>
              </a:ext>
            </a:extLst>
          </p:cNvPr>
          <p:cNvPicPr>
            <a:picLocks noChangeAspect="1"/>
          </p:cNvPicPr>
          <p:nvPr/>
        </p:nvPicPr>
        <p:blipFill rotWithShape="1">
          <a:blip r:embed="rId5"/>
          <a:srcRect l="8302" b="18877"/>
          <a:stretch/>
        </p:blipFill>
        <p:spPr>
          <a:xfrm>
            <a:off x="6359702" y="5458043"/>
            <a:ext cx="5534001" cy="1018727"/>
          </a:xfrm>
          <a:prstGeom prst="rect">
            <a:avLst/>
          </a:prstGeom>
        </p:spPr>
      </p:pic>
    </p:spTree>
    <p:extLst>
      <p:ext uri="{BB962C8B-B14F-4D97-AF65-F5344CB8AC3E}">
        <p14:creationId xmlns:p14="http://schemas.microsoft.com/office/powerpoint/2010/main" val="517074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Key learning points from activity 1</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147299" y="1166842"/>
            <a:ext cx="9133726" cy="4462760"/>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Myriad Pro" panose="020B0703030403020204" pitchFamily="34" charset="0"/>
                <a:cs typeface="Arial" panose="020B0604020202020204" pitchFamily="34" charset="0"/>
              </a:rPr>
              <a:t>What are stem cells?</a:t>
            </a:r>
          </a:p>
          <a:p>
            <a:pPr marL="742950" lvl="1" indent="-285750">
              <a:buFont typeface="Arial" panose="020B0604020202020204" pitchFamily="34" charset="0"/>
              <a:buChar char="•"/>
            </a:pPr>
            <a:r>
              <a:rPr lang="en-GB" sz="2000" dirty="0">
                <a:latin typeface="Myriad Pro" panose="020B0703030403020204" pitchFamily="34" charset="0"/>
                <a:cs typeface="Arial" panose="020B0604020202020204" pitchFamily="34" charset="0"/>
              </a:rPr>
              <a:t>cells that are capable of cell division and specialisation into different types of cells</a:t>
            </a:r>
          </a:p>
          <a:p>
            <a:pPr marL="285750" indent="-285750">
              <a:buFont typeface="Arial" panose="020B0604020202020204" pitchFamily="34" charset="0"/>
              <a:buChar char="•"/>
            </a:pPr>
            <a:endParaRPr lang="en-GB" sz="2400" dirty="0">
              <a:latin typeface="Myriad Pro" panose="020B0703030403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Myriad Pro" panose="020B0703030403020204" pitchFamily="34" charset="0"/>
                <a:cs typeface="Arial" panose="020B0604020202020204" pitchFamily="34" charset="0"/>
              </a:rPr>
              <a:t>How are they classified? </a:t>
            </a:r>
          </a:p>
          <a:p>
            <a:pPr marL="742950" lvl="1" indent="-285750">
              <a:buFont typeface="Arial" panose="020B0604020202020204" pitchFamily="34" charset="0"/>
              <a:buChar char="•"/>
            </a:pPr>
            <a:r>
              <a:rPr lang="en-GB" sz="2000" dirty="0">
                <a:latin typeface="Myriad Pro" panose="020B0703030403020204" pitchFamily="34" charset="0"/>
                <a:cs typeface="Arial" panose="020B0604020202020204" pitchFamily="34" charset="0"/>
              </a:rPr>
              <a:t>Stem cells are classified by their potential to differentiate</a:t>
            </a:r>
          </a:p>
          <a:p>
            <a:pPr marL="742950" lvl="1" indent="-285750">
              <a:buFont typeface="Arial" panose="020B0604020202020204" pitchFamily="34" charset="0"/>
              <a:buChar char="•"/>
            </a:pPr>
            <a:r>
              <a:rPr lang="en-GB" sz="2000" dirty="0">
                <a:latin typeface="Myriad Pro" panose="020B0703030403020204" pitchFamily="34" charset="0"/>
                <a:cs typeface="Arial" panose="020B0604020202020204" pitchFamily="34" charset="0"/>
              </a:rPr>
              <a:t>Definitions for totipotent, pluripotent, multipotent and unipotent</a:t>
            </a:r>
          </a:p>
          <a:p>
            <a:pPr lvl="1"/>
            <a:endParaRPr lang="en-GB" sz="2400" dirty="0">
              <a:latin typeface="Myriad Pro" panose="020B0703030403020204" pitchFamily="34" charset="0"/>
              <a:cs typeface="Arial" panose="020B0604020202020204" pitchFamily="34" charset="0"/>
            </a:endParaRPr>
          </a:p>
          <a:p>
            <a:pPr marL="285750" indent="-285750">
              <a:buFont typeface="Arial" panose="020B0604020202020204" pitchFamily="34" charset="0"/>
              <a:buChar char="•"/>
            </a:pPr>
            <a:r>
              <a:rPr lang="en-GB" sz="2400" dirty="0">
                <a:latin typeface="Myriad Pro" panose="020B0703030403020204" pitchFamily="34" charset="0"/>
                <a:cs typeface="Arial" panose="020B0604020202020204" pitchFamily="34" charset="0"/>
              </a:rPr>
              <a:t>Where are stem cells found?</a:t>
            </a:r>
          </a:p>
          <a:p>
            <a:pPr marL="742950" lvl="1" indent="-285750">
              <a:buFont typeface="Arial" panose="020B0604020202020204" pitchFamily="34" charset="0"/>
              <a:buChar char="•"/>
            </a:pPr>
            <a:r>
              <a:rPr lang="en-GB" sz="2000" dirty="0">
                <a:latin typeface="Myriad Pro" panose="020B0703030403020204" pitchFamily="34" charset="0"/>
                <a:cs typeface="Arial" panose="020B0604020202020204" pitchFamily="34" charset="0"/>
              </a:rPr>
              <a:t>Zygote</a:t>
            </a:r>
          </a:p>
          <a:p>
            <a:pPr marL="742950" lvl="1" indent="-285750">
              <a:buFont typeface="Arial" panose="020B0604020202020204" pitchFamily="34" charset="0"/>
              <a:buChar char="•"/>
            </a:pPr>
            <a:r>
              <a:rPr lang="en-GB" sz="2000" dirty="0">
                <a:latin typeface="Myriad Pro" panose="020B0703030403020204" pitchFamily="34" charset="0"/>
                <a:cs typeface="Arial" panose="020B0604020202020204" pitchFamily="34" charset="0"/>
              </a:rPr>
              <a:t>Embryonic stem cells</a:t>
            </a:r>
          </a:p>
          <a:p>
            <a:pPr marL="742950" lvl="1" indent="-285750">
              <a:buFont typeface="Arial" panose="020B0604020202020204" pitchFamily="34" charset="0"/>
              <a:buChar char="•"/>
            </a:pPr>
            <a:r>
              <a:rPr lang="en-GB" sz="2000" dirty="0">
                <a:latin typeface="Myriad Pro" panose="020B0703030403020204" pitchFamily="34" charset="0"/>
                <a:cs typeface="Arial" panose="020B0604020202020204" pitchFamily="34" charset="0"/>
              </a:rPr>
              <a:t>Tissue-specific stem cells (also know as somatic or adult stem cells)</a:t>
            </a:r>
          </a:p>
          <a:p>
            <a:pPr marL="742950" lvl="1" indent="-285750">
              <a:buFont typeface="Arial" panose="020B0604020202020204" pitchFamily="34" charset="0"/>
              <a:buChar char="•"/>
            </a:pPr>
            <a:endParaRPr lang="en-GB" sz="2400" dirty="0">
              <a:latin typeface="Myriad Pro" panose="020B0703030403020204" pitchFamily="34" charset="0"/>
              <a:cs typeface="Arial" panose="020B0604020202020204" pitchFamily="34" charset="0"/>
            </a:endParaRPr>
          </a:p>
        </p:txBody>
      </p:sp>
    </p:spTree>
    <p:extLst>
      <p:ext uri="{BB962C8B-B14F-4D97-AF65-F5344CB8AC3E}">
        <p14:creationId xmlns:p14="http://schemas.microsoft.com/office/powerpoint/2010/main" val="414214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80DF0-9598-134F-9287-316E4EEF9B41}"/>
              </a:ext>
            </a:extLst>
          </p:cNvPr>
          <p:cNvSpPr txBox="1"/>
          <p:nvPr/>
        </p:nvSpPr>
        <p:spPr>
          <a:xfrm>
            <a:off x="186531" y="1463208"/>
            <a:ext cx="11818937" cy="1323439"/>
          </a:xfrm>
          <a:prstGeom prst="rect">
            <a:avLst/>
          </a:prstGeom>
          <a:noFill/>
        </p:spPr>
        <p:txBody>
          <a:bodyPr wrap="square" rtlCol="0">
            <a:spAutoFit/>
          </a:bodyPr>
          <a:lstStyle/>
          <a:p>
            <a:r>
              <a:rPr lang="en-US" sz="8000" b="1" dirty="0">
                <a:solidFill>
                  <a:schemeClr val="bg1"/>
                </a:solidFill>
                <a:latin typeface="Myriad Pro" panose="020B0503030403020204" pitchFamily="34" charset="0"/>
              </a:rPr>
              <a:t>Introducing activity 2</a:t>
            </a:r>
          </a:p>
        </p:txBody>
      </p:sp>
      <p:pic>
        <p:nvPicPr>
          <p:cNvPr id="3" name="Picture 2" descr="Logo&#10;&#10;Description automatically generated">
            <a:extLst>
              <a:ext uri="{FF2B5EF4-FFF2-40B4-BE49-F238E27FC236}">
                <a16:creationId xmlns:a16="http://schemas.microsoft.com/office/drawing/2014/main" id="{C5D7E827-1F07-49C0-A25F-D2155DA9057B}"/>
              </a:ext>
            </a:extLst>
          </p:cNvPr>
          <p:cNvPicPr>
            <a:picLocks noChangeAspect="1"/>
          </p:cNvPicPr>
          <p:nvPr/>
        </p:nvPicPr>
        <p:blipFill>
          <a:blip r:embed="rId4"/>
          <a:stretch>
            <a:fillRect/>
          </a:stretch>
        </p:blipFill>
        <p:spPr>
          <a:xfrm>
            <a:off x="8584551" y="105207"/>
            <a:ext cx="3776480" cy="107899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BE7491D-1097-40AF-B172-B43D3F183C5E}"/>
              </a:ext>
            </a:extLst>
          </p:cNvPr>
          <p:cNvPicPr>
            <a:picLocks noChangeAspect="1"/>
          </p:cNvPicPr>
          <p:nvPr/>
        </p:nvPicPr>
        <p:blipFill rotWithShape="1">
          <a:blip r:embed="rId5"/>
          <a:srcRect l="8302" b="18877"/>
          <a:stretch/>
        </p:blipFill>
        <p:spPr>
          <a:xfrm>
            <a:off x="6359702" y="5458043"/>
            <a:ext cx="5534001" cy="1018727"/>
          </a:xfrm>
          <a:prstGeom prst="rect">
            <a:avLst/>
          </a:prstGeom>
        </p:spPr>
      </p:pic>
    </p:spTree>
    <p:extLst>
      <p:ext uri="{BB962C8B-B14F-4D97-AF65-F5344CB8AC3E}">
        <p14:creationId xmlns:p14="http://schemas.microsoft.com/office/powerpoint/2010/main" val="2864156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Introducing activity 2</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261287" y="1120676"/>
            <a:ext cx="9133726" cy="2308324"/>
          </a:xfrm>
          <a:prstGeom prst="rect">
            <a:avLst/>
          </a:prstGeom>
          <a:noFill/>
        </p:spPr>
        <p:txBody>
          <a:bodyPr wrap="square" rtlCol="0">
            <a:spAutoFit/>
          </a:bodyPr>
          <a:lstStyle/>
          <a:p>
            <a:endParaRPr lang="en-GB" sz="2400" dirty="0">
              <a:latin typeface="Myriad Pro" panose="020B0703030403020204" pitchFamily="34" charset="0"/>
              <a:cs typeface="Arial" panose="020B0604020202020204" pitchFamily="34" charset="0"/>
            </a:endParaRPr>
          </a:p>
          <a:p>
            <a:r>
              <a:rPr lang="en-GB" sz="2400" dirty="0">
                <a:latin typeface="Myriad Pro" panose="020B0703030403020204" pitchFamily="34" charset="0"/>
                <a:cs typeface="Arial" panose="020B0604020202020204" pitchFamily="34" charset="0"/>
              </a:rPr>
              <a:t>In this next part of the workshop, we're going to be looking at how stem cells can be used to treat a disease called Fanconi anaemia. </a:t>
            </a:r>
          </a:p>
          <a:p>
            <a:pPr marL="285750" indent="-285750">
              <a:buFont typeface="Arial" panose="020B0604020202020204" pitchFamily="34" charset="0"/>
              <a:buChar char="•"/>
            </a:pPr>
            <a:endParaRPr lang="en-GB" sz="2400" dirty="0">
              <a:latin typeface="Myriad Pro" panose="020B0703030403020204" pitchFamily="34" charset="0"/>
              <a:cs typeface="Arial" panose="020B0604020202020204" pitchFamily="34" charset="0"/>
            </a:endParaRPr>
          </a:p>
          <a:p>
            <a:pPr marL="742950" lvl="1" indent="-285750">
              <a:buFont typeface="Arial" panose="020B0604020202020204" pitchFamily="34" charset="0"/>
              <a:buChar char="•"/>
            </a:pPr>
            <a:endParaRPr lang="en-GB" sz="2400" dirty="0">
              <a:latin typeface="Myriad Pro" panose="020B0703030403020204" pitchFamily="34" charset="0"/>
              <a:cs typeface="Arial" panose="020B0604020202020204" pitchFamily="34" charset="0"/>
            </a:endParaRPr>
          </a:p>
        </p:txBody>
      </p:sp>
    </p:spTree>
    <p:extLst>
      <p:ext uri="{BB962C8B-B14F-4D97-AF65-F5344CB8AC3E}">
        <p14:creationId xmlns:p14="http://schemas.microsoft.com/office/powerpoint/2010/main" val="1357997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Fanconi anaemia</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147299" y="1095263"/>
            <a:ext cx="6329044" cy="5262979"/>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Myriad Pro" panose="020B0703030403020204" pitchFamily="34" charset="0"/>
                <a:cs typeface="Arial" panose="020B0604020202020204" pitchFamily="34" charset="0"/>
              </a:rPr>
              <a:t>A genetic disorder associated with</a:t>
            </a:r>
          </a:p>
          <a:p>
            <a:endParaRPr lang="en-GB" sz="2400" dirty="0">
              <a:latin typeface="Myriad Pro" panose="020B0703030403020204" pitchFamily="34" charset="0"/>
              <a:cs typeface="Arial" panose="020B0604020202020204" pitchFamily="34" charset="0"/>
            </a:endParaRPr>
          </a:p>
          <a:p>
            <a:pPr marL="800100" lvl="1"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rPr>
              <a:t>physical defects (for example abnormal thumbs, short height, skin problems, organ defects etc)</a:t>
            </a:r>
          </a:p>
          <a:p>
            <a:pPr lvl="1"/>
            <a:endParaRPr lang="en-GB" sz="2400" dirty="0">
              <a:latin typeface="Myriad Pro" panose="020B0703030403020204" pitchFamily="34" charset="0"/>
              <a:cs typeface="Arial" panose="020B0604020202020204" pitchFamily="34" charset="0"/>
            </a:endParaRPr>
          </a:p>
          <a:p>
            <a:pPr marL="800100" lvl="1"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rPr>
              <a:t>bone marrow failure with anaemia (due to low red blood cells), risk of infection (due to low white blood cells) and bleeding (due to low platelets).</a:t>
            </a:r>
          </a:p>
          <a:p>
            <a:pPr lvl="1"/>
            <a:endParaRPr lang="en-GB" sz="2400" dirty="0">
              <a:latin typeface="Myriad Pro" panose="020B0703030403020204" pitchFamily="34" charset="0"/>
              <a:cs typeface="Arial" panose="020B0604020202020204" pitchFamily="34" charset="0"/>
            </a:endParaRPr>
          </a:p>
          <a:p>
            <a:pPr marL="800100" lvl="1"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rPr>
              <a:t>Patients with FA are also at risk of developing cancers particularly acute myeloid leukaemia (AML)</a:t>
            </a:r>
          </a:p>
        </p:txBody>
      </p:sp>
      <p:pic>
        <p:nvPicPr>
          <p:cNvPr id="4100" name="Picture 4" descr="Figure 2. Palmar view of the right hand with thumb polydactyly. The">
            <a:extLst>
              <a:ext uri="{FF2B5EF4-FFF2-40B4-BE49-F238E27FC236}">
                <a16:creationId xmlns:a16="http://schemas.microsoft.com/office/drawing/2014/main" id="{A19DE53E-060D-45D6-92E0-340A0B7593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675"/>
          <a:stretch/>
        </p:blipFill>
        <p:spPr bwMode="auto">
          <a:xfrm>
            <a:off x="8573252" y="325899"/>
            <a:ext cx="2942898" cy="19614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FE6944-E1FC-4CB0-9304-9E7BA7B0B3D2}"/>
              </a:ext>
            </a:extLst>
          </p:cNvPr>
          <p:cNvSpPr txBox="1"/>
          <p:nvPr/>
        </p:nvSpPr>
        <p:spPr>
          <a:xfrm>
            <a:off x="8206001" y="2328235"/>
            <a:ext cx="3310149" cy="261610"/>
          </a:xfrm>
          <a:prstGeom prst="rect">
            <a:avLst/>
          </a:prstGeom>
          <a:noFill/>
        </p:spPr>
        <p:txBody>
          <a:bodyPr wrap="square" rtlCol="0">
            <a:spAutoFit/>
          </a:bodyPr>
          <a:lstStyle/>
          <a:p>
            <a:pPr algn="r"/>
            <a:r>
              <a:rPr lang="en-GB" sz="1050" i="1" dirty="0">
                <a:latin typeface="Myriad Pro" panose="020B0703030403020204" pitchFamily="34" charset="0"/>
              </a:rPr>
              <a:t>Source: </a:t>
            </a:r>
            <a:r>
              <a:rPr lang="en-GB" sz="1050" i="1" dirty="0">
                <a:latin typeface="Myriad Pro" panose="020B0703030403020204" pitchFamily="34" charset="0"/>
                <a:hlinkClick r:id="rId5"/>
              </a:rPr>
              <a:t>DOI:10.22038/ABJS.2016.4711</a:t>
            </a:r>
            <a:endParaRPr lang="en-GB" sz="1050" i="1" dirty="0">
              <a:latin typeface="Myriad Pro" panose="020B0703030403020204" pitchFamily="34" charset="0"/>
            </a:endParaRPr>
          </a:p>
        </p:txBody>
      </p:sp>
      <p:pic>
        <p:nvPicPr>
          <p:cNvPr id="4102" name="Picture 6" descr="Fanconi anemia: MedlinePlus Genetics">
            <a:extLst>
              <a:ext uri="{FF2B5EF4-FFF2-40B4-BE49-F238E27FC236}">
                <a16:creationId xmlns:a16="http://schemas.microsoft.com/office/drawing/2014/main" id="{BFF1CD26-4B08-4D17-9E79-A6C4A1F024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78" t="20638"/>
          <a:stretch/>
        </p:blipFill>
        <p:spPr bwMode="auto">
          <a:xfrm>
            <a:off x="8476343" y="2992043"/>
            <a:ext cx="3310149" cy="2833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142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Fanconi anaemia – is there a cure?</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147299" y="1095263"/>
            <a:ext cx="8535215" cy="1077218"/>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Myriad Pro" panose="020B0703030403020204" pitchFamily="34" charset="0"/>
                <a:cs typeface="Arial" panose="020B0604020202020204" pitchFamily="34" charset="0"/>
              </a:rPr>
              <a:t>Haematopoietic stem cell transplantation (HSCT) is the only curative treatment option for the blood problems seen in Fanconi anaemia.</a:t>
            </a:r>
          </a:p>
          <a:p>
            <a:endParaRPr lang="en-GB" sz="2400" dirty="0">
              <a:latin typeface="Myriad Pro" panose="020B0703030403020204" pitchFamily="34" charset="0"/>
              <a:cs typeface="Arial" panose="020B0604020202020204" pitchFamily="34" charset="0"/>
            </a:endParaRPr>
          </a:p>
        </p:txBody>
      </p:sp>
      <p:pic>
        <p:nvPicPr>
          <p:cNvPr id="7" name="Picture 6" descr="Diagram&#10;&#10;Description automatically generated">
            <a:extLst>
              <a:ext uri="{FF2B5EF4-FFF2-40B4-BE49-F238E27FC236}">
                <a16:creationId xmlns:a16="http://schemas.microsoft.com/office/drawing/2014/main" id="{E7215927-C561-4FD3-BC43-AAE4FE93C460}"/>
              </a:ext>
            </a:extLst>
          </p:cNvPr>
          <p:cNvPicPr>
            <a:picLocks noChangeAspect="1"/>
          </p:cNvPicPr>
          <p:nvPr/>
        </p:nvPicPr>
        <p:blipFill>
          <a:blip r:embed="rId4"/>
          <a:stretch>
            <a:fillRect/>
          </a:stretch>
        </p:blipFill>
        <p:spPr>
          <a:xfrm>
            <a:off x="2110014" y="1952736"/>
            <a:ext cx="9550942" cy="4244863"/>
          </a:xfrm>
          <a:prstGeom prst="rect">
            <a:avLst/>
          </a:prstGeom>
        </p:spPr>
      </p:pic>
    </p:spTree>
    <p:extLst>
      <p:ext uri="{BB962C8B-B14F-4D97-AF65-F5344CB8AC3E}">
        <p14:creationId xmlns:p14="http://schemas.microsoft.com/office/powerpoint/2010/main" val="2014716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9543720" cy="707886"/>
          </a:xfrm>
          <a:prstGeom prst="rect">
            <a:avLst/>
          </a:prstGeom>
          <a:noFill/>
        </p:spPr>
        <p:txBody>
          <a:bodyPr wrap="square" rtlCol="0">
            <a:spAutoFit/>
          </a:bodyPr>
          <a:lstStyle/>
          <a:p>
            <a:r>
              <a:rPr lang="en-US" sz="4000" b="1" dirty="0">
                <a:latin typeface="Myriad Pro" panose="020B0503030403020204" pitchFamily="34" charset="0"/>
              </a:rPr>
              <a:t>About the Royal College of Pathologists</a:t>
            </a:r>
            <a:endParaRPr lang="en-US" sz="1400" dirty="0">
              <a:latin typeface="Myriad Pro" panose="020B0503030403020204" pitchFamily="34" charset="0"/>
            </a:endParaRPr>
          </a:p>
        </p:txBody>
      </p:sp>
      <p:sp>
        <p:nvSpPr>
          <p:cNvPr id="5" name="TextBox 4">
            <a:extLst>
              <a:ext uri="{FF2B5EF4-FFF2-40B4-BE49-F238E27FC236}">
                <a16:creationId xmlns:a16="http://schemas.microsoft.com/office/drawing/2014/main" id="{11EA27C4-4E72-4F48-99DD-F04F934A57C9}"/>
              </a:ext>
            </a:extLst>
          </p:cNvPr>
          <p:cNvSpPr txBox="1"/>
          <p:nvPr/>
        </p:nvSpPr>
        <p:spPr>
          <a:xfrm>
            <a:off x="2261286" y="1220020"/>
            <a:ext cx="9543719" cy="3662541"/>
          </a:xfrm>
          <a:prstGeom prst="rect">
            <a:avLst/>
          </a:prstGeom>
          <a:noFill/>
        </p:spPr>
        <p:txBody>
          <a:bodyPr wrap="square">
            <a:spAutoFit/>
          </a:bodyPr>
          <a:lstStyle/>
          <a:p>
            <a:pPr marL="457200" indent="-457200">
              <a:spcAft>
                <a:spcPts val="1200"/>
              </a:spcAft>
              <a:buFont typeface="Arial" panose="020B0604020202020204" pitchFamily="34" charset="0"/>
              <a:buChar char="•"/>
            </a:pPr>
            <a:r>
              <a:rPr lang="en-GB" sz="2400" dirty="0">
                <a:latin typeface="Myriad Pro" panose="020B0503030403020204"/>
              </a:rPr>
              <a:t>Professional membership organisation with charitable status</a:t>
            </a:r>
          </a:p>
          <a:p>
            <a:pPr marL="457200" indent="-457200">
              <a:spcAft>
                <a:spcPts val="1200"/>
              </a:spcAft>
              <a:buFont typeface="Arial" panose="020B0604020202020204" pitchFamily="34" charset="0"/>
              <a:buChar char="•"/>
            </a:pPr>
            <a:r>
              <a:rPr lang="en-GB" sz="2400" b="0" dirty="0">
                <a:latin typeface="Myriad Pro" panose="020B0503030403020204"/>
              </a:rPr>
              <a:t>11,000+ members in the UK and </a:t>
            </a:r>
            <a:r>
              <a:rPr lang="en-GB" sz="2400" dirty="0">
                <a:latin typeface="Myriad Pro" panose="020B0503030403020204"/>
              </a:rPr>
              <a:t>internationally – they </a:t>
            </a:r>
            <a:r>
              <a:rPr lang="en-GB" sz="2400" b="0" dirty="0">
                <a:latin typeface="Myriad Pro" panose="020B0503030403020204"/>
              </a:rPr>
              <a:t>are pathologists and scientists working in 17 pathology specialties</a:t>
            </a:r>
          </a:p>
          <a:p>
            <a:pPr marL="457200" indent="-457200">
              <a:spcAft>
                <a:spcPts val="1200"/>
              </a:spcAft>
              <a:buFont typeface="Arial" panose="020B0604020202020204" pitchFamily="34" charset="0"/>
              <a:buChar char="•"/>
            </a:pPr>
            <a:r>
              <a:rPr lang="en-GB" sz="2400" b="0" dirty="0">
                <a:latin typeface="Myriad Pro" panose="020B0503030403020204"/>
              </a:rPr>
              <a:t>Most RCPath members work in hospitals and universities in the UK</a:t>
            </a:r>
          </a:p>
          <a:p>
            <a:pPr marL="457200" indent="-457200">
              <a:spcAft>
                <a:spcPts val="1200"/>
              </a:spcAft>
              <a:buFont typeface="Arial" panose="020B0604020202020204" pitchFamily="34" charset="0"/>
              <a:buChar char="•"/>
            </a:pPr>
            <a:r>
              <a:rPr lang="en-GB" sz="2400" b="0" dirty="0">
                <a:latin typeface="Myriad Pro" panose="020B0503030403020204"/>
              </a:rPr>
              <a:t>We </a:t>
            </a:r>
            <a:r>
              <a:rPr lang="en-GB" sz="2400" dirty="0">
                <a:latin typeface="Myriad Pro" panose="020B0503030403020204"/>
              </a:rPr>
              <a:t>oversee training, exams and professional standards</a:t>
            </a:r>
          </a:p>
          <a:p>
            <a:pPr marL="457200" indent="-457200">
              <a:spcAft>
                <a:spcPts val="1200"/>
              </a:spcAft>
              <a:buFont typeface="Arial" panose="020B0604020202020204" pitchFamily="34" charset="0"/>
              <a:buChar char="•"/>
            </a:pPr>
            <a:r>
              <a:rPr lang="en-GB" sz="2400" b="0" dirty="0">
                <a:latin typeface="Myriad Pro" panose="020B0503030403020204"/>
              </a:rPr>
              <a:t>We also tell the public about pathology and inspire the next generation.</a:t>
            </a:r>
          </a:p>
        </p:txBody>
      </p:sp>
    </p:spTree>
    <p:extLst>
      <p:ext uri="{BB962C8B-B14F-4D97-AF65-F5344CB8AC3E}">
        <p14:creationId xmlns:p14="http://schemas.microsoft.com/office/powerpoint/2010/main" val="2703901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Who can the donor be?</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147299" y="1095263"/>
            <a:ext cx="9478644" cy="3231654"/>
          </a:xfrm>
          <a:prstGeom prst="rect">
            <a:avLst/>
          </a:prstGeom>
          <a:noFill/>
        </p:spPr>
        <p:txBody>
          <a:bodyPr wrap="square" rtlCol="0">
            <a:spAutoFit/>
          </a:bodyPr>
          <a:lstStyle/>
          <a:p>
            <a:r>
              <a:rPr lang="en-GB" sz="2000" dirty="0">
                <a:latin typeface="Myriad Pro" panose="020B0703030403020204" pitchFamily="34" charset="0"/>
                <a:cs typeface="Arial" panose="020B0604020202020204" pitchFamily="34" charset="0"/>
              </a:rPr>
              <a:t>Stem cells can be donated from someone else (a donor) who has the matching tissue type (HLA type) collected from blood or from bone marrow. </a:t>
            </a:r>
          </a:p>
          <a:p>
            <a:endParaRPr lang="en-GB" sz="2000" dirty="0">
              <a:latin typeface="Myriad Pro" panose="020B0703030403020204" pitchFamily="34" charset="0"/>
              <a:cs typeface="Arial" panose="020B0604020202020204" pitchFamily="34" charset="0"/>
            </a:endParaRPr>
          </a:p>
          <a:p>
            <a:r>
              <a:rPr lang="en-GB" sz="2000" dirty="0">
                <a:latin typeface="Myriad Pro" panose="020B0703030403020204" pitchFamily="34" charset="0"/>
                <a:cs typeface="Arial" panose="020B0604020202020204" pitchFamily="34" charset="0"/>
              </a:rPr>
              <a:t>The donor can be:</a:t>
            </a:r>
          </a:p>
          <a:p>
            <a:endParaRPr lang="en-GB" sz="2000" dirty="0">
              <a:latin typeface="Myriad Pro" panose="020B0703030403020204" pitchFamily="34" charset="0"/>
              <a:cs typeface="Arial" panose="020B0604020202020204" pitchFamily="34" charset="0"/>
            </a:endParaRPr>
          </a:p>
          <a:p>
            <a:pPr marL="457200" indent="-457200">
              <a:buFont typeface="+mj-lt"/>
              <a:buAutoNum type="arabicPeriod"/>
            </a:pPr>
            <a:r>
              <a:rPr lang="en-GB" sz="2400" dirty="0">
                <a:latin typeface="Myriad Pro" panose="020B0703030403020204" pitchFamily="34" charset="0"/>
                <a:cs typeface="Arial" panose="020B0604020202020204" pitchFamily="34" charset="0"/>
              </a:rPr>
              <a:t>A family member </a:t>
            </a:r>
          </a:p>
          <a:p>
            <a:pPr lvl="1"/>
            <a:endParaRPr lang="en-GB" sz="2000" dirty="0">
              <a:latin typeface="Myriad Pro" panose="020B0703030403020204" pitchFamily="34" charset="0"/>
              <a:cs typeface="Arial" panose="020B0604020202020204" pitchFamily="34" charset="0"/>
            </a:endParaRPr>
          </a:p>
          <a:p>
            <a:pPr lvl="1"/>
            <a:r>
              <a:rPr lang="en-GB" sz="2000" dirty="0">
                <a:latin typeface="Myriad Pro" panose="020B0703030403020204" pitchFamily="34" charset="0"/>
                <a:cs typeface="Arial" panose="020B0604020202020204" pitchFamily="34" charset="0"/>
              </a:rPr>
              <a:t>Even if the patient has a brother or sister then there is less than a 30% chance that they will be a tissue match to allow them to be the donor</a:t>
            </a:r>
          </a:p>
          <a:p>
            <a:pPr marL="457200" indent="-457200">
              <a:buFont typeface="+mj-lt"/>
              <a:buAutoNum type="arabicPeriod"/>
            </a:pPr>
            <a:endParaRPr lang="en-GB" sz="2000" dirty="0">
              <a:latin typeface="Myriad Pro" panose="020B0703030403020204" pitchFamily="34" charset="0"/>
              <a:cs typeface="Arial" panose="020B0604020202020204" pitchFamily="34" charset="0"/>
            </a:endParaRPr>
          </a:p>
        </p:txBody>
      </p:sp>
    </p:spTree>
    <p:extLst>
      <p:ext uri="{BB962C8B-B14F-4D97-AF65-F5344CB8AC3E}">
        <p14:creationId xmlns:p14="http://schemas.microsoft.com/office/powerpoint/2010/main" val="1711155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Who can the donor be?</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147299" y="1095263"/>
            <a:ext cx="8535215" cy="3231654"/>
          </a:xfrm>
          <a:prstGeom prst="rect">
            <a:avLst/>
          </a:prstGeom>
          <a:noFill/>
        </p:spPr>
        <p:txBody>
          <a:bodyPr wrap="square" rtlCol="0">
            <a:spAutoFit/>
          </a:bodyPr>
          <a:lstStyle/>
          <a:p>
            <a:pPr marL="457200" indent="-457200">
              <a:buFont typeface="+mj-lt"/>
              <a:buAutoNum type="arabicPeriod" startAt="2"/>
            </a:pPr>
            <a:r>
              <a:rPr lang="en-GB" sz="2400" dirty="0">
                <a:latin typeface="Myriad Pro" panose="020B0703030403020204" pitchFamily="34" charset="0"/>
                <a:cs typeface="Arial" panose="020B0604020202020204" pitchFamily="34" charset="0"/>
              </a:rPr>
              <a:t>An unrelated donor</a:t>
            </a:r>
          </a:p>
          <a:p>
            <a:endParaRPr lang="en-GB" sz="2000" dirty="0">
              <a:latin typeface="Myriad Pro" panose="020B0703030403020204" pitchFamily="34" charset="0"/>
              <a:cs typeface="Arial" panose="020B0604020202020204" pitchFamily="34" charset="0"/>
            </a:endParaRPr>
          </a:p>
          <a:p>
            <a:pPr lvl="1"/>
            <a:r>
              <a:rPr lang="en-GB" sz="2000" dirty="0">
                <a:latin typeface="Myriad Pro" panose="020B0703030403020204" pitchFamily="34" charset="0"/>
                <a:cs typeface="Arial" panose="020B0604020202020204" pitchFamily="34" charset="0"/>
              </a:rPr>
              <a:t>Anthony Nolan has a register of willing volunteers who are ready to donate their stem cells to someone in need of a transplant.</a:t>
            </a:r>
          </a:p>
          <a:p>
            <a:pPr lvl="1"/>
            <a:endParaRPr lang="en-GB" sz="2000" dirty="0">
              <a:latin typeface="Myriad Pro" panose="020B0703030403020204" pitchFamily="34" charset="0"/>
              <a:cs typeface="Arial" panose="020B0604020202020204" pitchFamily="34" charset="0"/>
            </a:endParaRPr>
          </a:p>
          <a:p>
            <a:pPr lvl="1"/>
            <a:r>
              <a:rPr lang="en-GB" sz="2000" dirty="0">
                <a:latin typeface="Myriad Pro" panose="020B0703030403020204" pitchFamily="34" charset="0"/>
                <a:cs typeface="Arial" panose="020B0604020202020204" pitchFamily="34" charset="0"/>
              </a:rPr>
              <a:t>Rare/less common HLA tissue types may be harder to find a matching donor for, because there may be fewer people with your tissue type.</a:t>
            </a:r>
          </a:p>
          <a:p>
            <a:pPr lvl="1"/>
            <a:endParaRPr lang="en-GB" sz="2000" dirty="0">
              <a:latin typeface="Myriad Pro" panose="020B0703030403020204" pitchFamily="34" charset="0"/>
              <a:cs typeface="Arial" panose="020B0604020202020204" pitchFamily="34" charset="0"/>
            </a:endParaRPr>
          </a:p>
          <a:p>
            <a:pPr lvl="1"/>
            <a:r>
              <a:rPr lang="en-GB" sz="2000" dirty="0">
                <a:latin typeface="Myriad Pro" panose="020B0703030403020204" pitchFamily="34" charset="0"/>
                <a:cs typeface="Arial" panose="020B0604020202020204" pitchFamily="34" charset="0"/>
              </a:rPr>
              <a:t>Patients are more likely to find a matching donor from someone with a similar ethnic background, because HLA tissue types are inherited</a:t>
            </a:r>
            <a:endParaRPr lang="en-GB" sz="2400" dirty="0">
              <a:latin typeface="Myriad Pro" panose="020B0703030403020204" pitchFamily="34" charset="0"/>
              <a:cs typeface="Arial" panose="020B0604020202020204" pitchFamily="34" charset="0"/>
            </a:endParaRPr>
          </a:p>
        </p:txBody>
      </p:sp>
    </p:spTree>
    <p:extLst>
      <p:ext uri="{BB962C8B-B14F-4D97-AF65-F5344CB8AC3E}">
        <p14:creationId xmlns:p14="http://schemas.microsoft.com/office/powerpoint/2010/main" val="6056424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Who can the donor be?</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147299" y="1095263"/>
            <a:ext cx="8535215" cy="2308324"/>
          </a:xfrm>
          <a:prstGeom prst="rect">
            <a:avLst/>
          </a:prstGeom>
          <a:noFill/>
        </p:spPr>
        <p:txBody>
          <a:bodyPr wrap="square" rtlCol="0">
            <a:spAutoFit/>
          </a:bodyPr>
          <a:lstStyle/>
          <a:p>
            <a:pPr marL="457200" indent="-457200">
              <a:buFont typeface="+mj-lt"/>
              <a:buAutoNum type="arabicPeriod" startAt="3"/>
            </a:pPr>
            <a:r>
              <a:rPr lang="en-GB" sz="2400" dirty="0">
                <a:latin typeface="Myriad Pro" panose="020B0703030403020204" pitchFamily="34" charset="0"/>
                <a:cs typeface="Arial" panose="020B0604020202020204" pitchFamily="34" charset="0"/>
              </a:rPr>
              <a:t>Cord blood transplant</a:t>
            </a:r>
          </a:p>
          <a:p>
            <a:endParaRPr lang="en-GB" sz="2000" dirty="0">
              <a:latin typeface="Myriad Pro" panose="020B0703030403020204" pitchFamily="34" charset="0"/>
              <a:cs typeface="Arial" panose="020B0604020202020204" pitchFamily="34" charset="0"/>
            </a:endParaRPr>
          </a:p>
          <a:p>
            <a:pPr lvl="1"/>
            <a:r>
              <a:rPr lang="en-GB" sz="2000" dirty="0">
                <a:latin typeface="Myriad Pro" panose="020B0703030403020204" pitchFamily="34" charset="0"/>
                <a:cs typeface="Arial" panose="020B0604020202020204" pitchFamily="34" charset="0"/>
              </a:rPr>
              <a:t>Some people may be given stem cells from an umbilical cord. </a:t>
            </a:r>
          </a:p>
          <a:p>
            <a:pPr lvl="1"/>
            <a:endParaRPr lang="en-GB" sz="2000" dirty="0">
              <a:latin typeface="Myriad Pro" panose="020B0703030403020204" pitchFamily="34" charset="0"/>
              <a:cs typeface="Arial" panose="020B0604020202020204" pitchFamily="34" charset="0"/>
            </a:endParaRPr>
          </a:p>
          <a:p>
            <a:pPr lvl="1"/>
            <a:r>
              <a:rPr lang="en-GB" sz="2000" dirty="0">
                <a:latin typeface="Myriad Pro" panose="020B0703030403020204" pitchFamily="34" charset="0"/>
                <a:cs typeface="Arial" panose="020B0604020202020204" pitchFamily="34" charset="0"/>
              </a:rPr>
              <a:t>Cord blood is found in an umbilical cord which connects a baby in the womb to the placenta. The placenta and umbilical cord are a rich source of stem cells.</a:t>
            </a:r>
          </a:p>
        </p:txBody>
      </p:sp>
      <p:pic>
        <p:nvPicPr>
          <p:cNvPr id="7" name="Picture 6" descr="Shape&#10;&#10;Description automatically generated with low confidence">
            <a:extLst>
              <a:ext uri="{FF2B5EF4-FFF2-40B4-BE49-F238E27FC236}">
                <a16:creationId xmlns:a16="http://schemas.microsoft.com/office/drawing/2014/main" id="{3A44C7CE-5FC3-4E37-9E84-029CB09663DF}"/>
              </a:ext>
            </a:extLst>
          </p:cNvPr>
          <p:cNvPicPr>
            <a:picLocks noChangeAspect="1"/>
          </p:cNvPicPr>
          <p:nvPr/>
        </p:nvPicPr>
        <p:blipFill>
          <a:blip r:embed="rId4"/>
          <a:stretch>
            <a:fillRect/>
          </a:stretch>
        </p:blipFill>
        <p:spPr>
          <a:xfrm>
            <a:off x="2261287" y="3804078"/>
            <a:ext cx="9534525" cy="2695575"/>
          </a:xfrm>
          <a:prstGeom prst="rect">
            <a:avLst/>
          </a:prstGeom>
        </p:spPr>
      </p:pic>
    </p:spTree>
    <p:extLst>
      <p:ext uri="{BB962C8B-B14F-4D97-AF65-F5344CB8AC3E}">
        <p14:creationId xmlns:p14="http://schemas.microsoft.com/office/powerpoint/2010/main" val="605417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1323439"/>
          </a:xfrm>
          <a:prstGeom prst="rect">
            <a:avLst/>
          </a:prstGeom>
          <a:noFill/>
        </p:spPr>
        <p:txBody>
          <a:bodyPr wrap="square" rtlCol="0">
            <a:spAutoFit/>
          </a:bodyPr>
          <a:lstStyle/>
          <a:p>
            <a:r>
              <a:rPr lang="en-GB" sz="4000" b="1" dirty="0">
                <a:latin typeface="Myriad Pro" panose="020B0503030403020204" pitchFamily="34" charset="0"/>
              </a:rPr>
              <a:t>What is a saviour sibling and what are the ethical issues?</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261287" y="2053205"/>
            <a:ext cx="9175970" cy="3416320"/>
          </a:xfrm>
          <a:prstGeom prst="rect">
            <a:avLst/>
          </a:prstGeom>
          <a:noFill/>
        </p:spPr>
        <p:txBody>
          <a:bodyPr wrap="square" rtlCol="0">
            <a:spAutoFit/>
          </a:bodyPr>
          <a:lstStyle/>
          <a:p>
            <a:r>
              <a:rPr lang="en-GB" sz="2400" dirty="0">
                <a:latin typeface="Myriad Pro" panose="020B0703030403020204" pitchFamily="34" charset="0"/>
                <a:cs typeface="Arial" panose="020B0604020202020204" pitchFamily="34" charset="0"/>
              </a:rPr>
              <a:t>The saviour sibling is conceived through in vitro fertilization.</a:t>
            </a:r>
          </a:p>
          <a:p>
            <a:endParaRPr lang="en-GB" sz="2400" dirty="0">
              <a:latin typeface="Myriad Pro" panose="020B0703030403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rPr>
              <a:t>Fertilized zygotes are tested for genetic compatibility using a process called human leukocyte antigen (HLA) typing, using preimplantation genetic diagnosis (PGD), and only zygotes that are compatible with the existing child are implanted. </a:t>
            </a:r>
          </a:p>
          <a:p>
            <a:pPr marL="342900" indent="-342900">
              <a:buFont typeface="Arial" panose="020B0604020202020204" pitchFamily="34" charset="0"/>
              <a:buChar char="•"/>
            </a:pPr>
            <a:endParaRPr lang="en-GB" sz="2400" dirty="0">
              <a:latin typeface="Myriad Pro" panose="020B0703030403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rPr>
              <a:t>Zygotes are also tested to make sure they are free of the original genetic disease.</a:t>
            </a:r>
          </a:p>
        </p:txBody>
      </p:sp>
    </p:spTree>
    <p:extLst>
      <p:ext uri="{BB962C8B-B14F-4D97-AF65-F5344CB8AC3E}">
        <p14:creationId xmlns:p14="http://schemas.microsoft.com/office/powerpoint/2010/main" val="2752127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1323439"/>
          </a:xfrm>
          <a:prstGeom prst="rect">
            <a:avLst/>
          </a:prstGeom>
          <a:noFill/>
        </p:spPr>
        <p:txBody>
          <a:bodyPr wrap="square" rtlCol="0">
            <a:spAutoFit/>
          </a:bodyPr>
          <a:lstStyle/>
          <a:p>
            <a:r>
              <a:rPr lang="en-GB" sz="4000" b="1" dirty="0">
                <a:latin typeface="Myriad Pro" panose="020B0503030403020204" pitchFamily="34" charset="0"/>
              </a:rPr>
              <a:t>What is a saviour sibling and what are the ethical issues?</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261287" y="2053205"/>
            <a:ext cx="9175970" cy="830997"/>
          </a:xfrm>
          <a:prstGeom prst="rect">
            <a:avLst/>
          </a:prstGeom>
          <a:noFill/>
        </p:spPr>
        <p:txBody>
          <a:bodyPr wrap="square" rtlCol="0">
            <a:spAutoFit/>
          </a:bodyPr>
          <a:lstStyle/>
          <a:p>
            <a:r>
              <a:rPr lang="en-GB" sz="2400" dirty="0">
                <a:latin typeface="Myriad Pro" panose="020B0703030403020204" pitchFamily="34" charset="0"/>
                <a:cs typeface="Arial" panose="020B0604020202020204" pitchFamily="34" charset="0"/>
              </a:rPr>
              <a:t>When the baby is born, umbilical cord blood is taken and used for hematopoietic stem cell transplantation.</a:t>
            </a:r>
          </a:p>
        </p:txBody>
      </p:sp>
      <p:pic>
        <p:nvPicPr>
          <p:cNvPr id="4" name="Picture 3" descr="Shape&#10;&#10;Description automatically generated with low confidence">
            <a:extLst>
              <a:ext uri="{FF2B5EF4-FFF2-40B4-BE49-F238E27FC236}">
                <a16:creationId xmlns:a16="http://schemas.microsoft.com/office/drawing/2014/main" id="{4E12D815-426A-45D2-8CE1-8A1B070AB3A4}"/>
              </a:ext>
            </a:extLst>
          </p:cNvPr>
          <p:cNvPicPr>
            <a:picLocks noChangeAspect="1"/>
          </p:cNvPicPr>
          <p:nvPr/>
        </p:nvPicPr>
        <p:blipFill>
          <a:blip r:embed="rId4"/>
          <a:stretch>
            <a:fillRect/>
          </a:stretch>
        </p:blipFill>
        <p:spPr>
          <a:xfrm>
            <a:off x="2261287" y="3429000"/>
            <a:ext cx="9534525" cy="2695575"/>
          </a:xfrm>
          <a:prstGeom prst="rect">
            <a:avLst/>
          </a:prstGeom>
        </p:spPr>
      </p:pic>
    </p:spTree>
    <p:extLst>
      <p:ext uri="{BB962C8B-B14F-4D97-AF65-F5344CB8AC3E}">
        <p14:creationId xmlns:p14="http://schemas.microsoft.com/office/powerpoint/2010/main" val="1402514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80DF0-9598-134F-9287-316E4EEF9B41}"/>
              </a:ext>
            </a:extLst>
          </p:cNvPr>
          <p:cNvSpPr txBox="1"/>
          <p:nvPr/>
        </p:nvSpPr>
        <p:spPr>
          <a:xfrm>
            <a:off x="186531" y="1463208"/>
            <a:ext cx="11818937" cy="3231654"/>
          </a:xfrm>
          <a:prstGeom prst="rect">
            <a:avLst/>
          </a:prstGeom>
          <a:noFill/>
        </p:spPr>
        <p:txBody>
          <a:bodyPr wrap="square" rtlCol="0">
            <a:spAutoFit/>
          </a:bodyPr>
          <a:lstStyle/>
          <a:p>
            <a:r>
              <a:rPr lang="en-US" sz="8000" b="1" dirty="0">
                <a:solidFill>
                  <a:schemeClr val="bg1"/>
                </a:solidFill>
                <a:latin typeface="Myriad Pro" panose="020B0503030403020204" pitchFamily="34" charset="0"/>
              </a:rPr>
              <a:t>Activity 2:</a:t>
            </a:r>
          </a:p>
          <a:p>
            <a:r>
              <a:rPr lang="en-US" sz="8000" b="1" dirty="0" err="1">
                <a:solidFill>
                  <a:schemeClr val="bg1"/>
                </a:solidFill>
                <a:latin typeface="Myriad Pro" panose="020B0503030403020204" pitchFamily="34" charset="0"/>
              </a:rPr>
              <a:t>Saviour</a:t>
            </a:r>
            <a:r>
              <a:rPr lang="en-US" sz="8000" b="1" dirty="0">
                <a:solidFill>
                  <a:schemeClr val="bg1"/>
                </a:solidFill>
                <a:latin typeface="Myriad Pro" panose="020B0503030403020204" pitchFamily="34" charset="0"/>
              </a:rPr>
              <a:t> siblings</a:t>
            </a:r>
          </a:p>
          <a:p>
            <a:r>
              <a:rPr lang="en-US" sz="4400" b="1" dirty="0">
                <a:solidFill>
                  <a:schemeClr val="bg1"/>
                </a:solidFill>
                <a:latin typeface="Myriad Pro" panose="020B0503030403020204" pitchFamily="34" charset="0"/>
              </a:rPr>
              <a:t>(10 minutes)</a:t>
            </a:r>
          </a:p>
        </p:txBody>
      </p:sp>
      <p:pic>
        <p:nvPicPr>
          <p:cNvPr id="3" name="Picture 2" descr="Logo&#10;&#10;Description automatically generated">
            <a:extLst>
              <a:ext uri="{FF2B5EF4-FFF2-40B4-BE49-F238E27FC236}">
                <a16:creationId xmlns:a16="http://schemas.microsoft.com/office/drawing/2014/main" id="{C5D7E827-1F07-49C0-A25F-D2155DA9057B}"/>
              </a:ext>
            </a:extLst>
          </p:cNvPr>
          <p:cNvPicPr>
            <a:picLocks noChangeAspect="1"/>
          </p:cNvPicPr>
          <p:nvPr/>
        </p:nvPicPr>
        <p:blipFill>
          <a:blip r:embed="rId4"/>
          <a:stretch>
            <a:fillRect/>
          </a:stretch>
        </p:blipFill>
        <p:spPr>
          <a:xfrm>
            <a:off x="8584551" y="105207"/>
            <a:ext cx="3776480" cy="107899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BE7491D-1097-40AF-B172-B43D3F183C5E}"/>
              </a:ext>
            </a:extLst>
          </p:cNvPr>
          <p:cNvPicPr>
            <a:picLocks noChangeAspect="1"/>
          </p:cNvPicPr>
          <p:nvPr/>
        </p:nvPicPr>
        <p:blipFill rotWithShape="1">
          <a:blip r:embed="rId5"/>
          <a:srcRect l="8302" b="18877"/>
          <a:stretch/>
        </p:blipFill>
        <p:spPr>
          <a:xfrm>
            <a:off x="6359702" y="5458043"/>
            <a:ext cx="5534001" cy="1018727"/>
          </a:xfrm>
          <a:prstGeom prst="rect">
            <a:avLst/>
          </a:prstGeom>
        </p:spPr>
      </p:pic>
    </p:spTree>
    <p:extLst>
      <p:ext uri="{BB962C8B-B14F-4D97-AF65-F5344CB8AC3E}">
        <p14:creationId xmlns:p14="http://schemas.microsoft.com/office/powerpoint/2010/main" val="2588395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GB" sz="4000" b="1" dirty="0">
                <a:latin typeface="Myriad Pro" panose="020B0503030403020204" pitchFamily="34" charset="0"/>
              </a:rPr>
              <a:t>Activity 2</a:t>
            </a:r>
            <a:r>
              <a:rPr lang="en-GB" sz="2400" b="1" dirty="0">
                <a:latin typeface="Myriad Pro" panose="020B0503030403020204" pitchFamily="34" charset="0"/>
              </a:rPr>
              <a:t> (10 minutes)</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261287" y="1385548"/>
            <a:ext cx="9175970" cy="3416320"/>
          </a:xfrm>
          <a:prstGeom prst="rect">
            <a:avLst/>
          </a:prstGeom>
          <a:noFill/>
        </p:spPr>
        <p:txBody>
          <a:bodyPr wrap="square" rtlCol="0">
            <a:spAutoFit/>
          </a:bodyPr>
          <a:lstStyle/>
          <a:p>
            <a:r>
              <a:rPr lang="en-GB" sz="3600" dirty="0">
                <a:latin typeface="Myriad Pro" panose="020B0703030403020204" pitchFamily="34" charset="0"/>
                <a:cs typeface="Arial" panose="020B0604020202020204" pitchFamily="34" charset="0"/>
              </a:rPr>
              <a:t>Is it right for the parents to create a new baby using IVF to help treat their first child? </a:t>
            </a:r>
          </a:p>
          <a:p>
            <a:endParaRPr lang="en-GB" sz="2400" dirty="0">
              <a:latin typeface="Myriad Pro" panose="020B0703030403020204" pitchFamily="34" charset="0"/>
              <a:cs typeface="Arial" panose="020B0604020202020204" pitchFamily="34" charset="0"/>
            </a:endParaRPr>
          </a:p>
          <a:p>
            <a:r>
              <a:rPr lang="en-GB" sz="2400" dirty="0">
                <a:latin typeface="Myriad Pro" panose="020B0703030403020204" pitchFamily="34" charset="0"/>
                <a:cs typeface="Arial" panose="020B0604020202020204" pitchFamily="34" charset="0"/>
              </a:rPr>
              <a:t>Consider the pros and cons and different points of view – for example:</a:t>
            </a:r>
          </a:p>
          <a:p>
            <a:pPr marL="342900"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rPr>
              <a:t>The parents</a:t>
            </a:r>
          </a:p>
          <a:p>
            <a:pPr marL="342900"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rPr>
              <a:t>Sibling A</a:t>
            </a:r>
          </a:p>
          <a:p>
            <a:pPr marL="342900"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rPr>
              <a:t>Sibling B</a:t>
            </a:r>
          </a:p>
        </p:txBody>
      </p:sp>
    </p:spTree>
    <p:extLst>
      <p:ext uri="{BB962C8B-B14F-4D97-AF65-F5344CB8AC3E}">
        <p14:creationId xmlns:p14="http://schemas.microsoft.com/office/powerpoint/2010/main" val="25801531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GB" sz="4000" b="1" dirty="0">
                <a:latin typeface="Myriad Pro" panose="020B0503030403020204" pitchFamily="34" charset="0"/>
              </a:rPr>
              <a:t>Activity 2: feedback from groups</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261287" y="1385548"/>
            <a:ext cx="9175970" cy="3416320"/>
          </a:xfrm>
          <a:prstGeom prst="rect">
            <a:avLst/>
          </a:prstGeom>
          <a:noFill/>
        </p:spPr>
        <p:txBody>
          <a:bodyPr wrap="square" rtlCol="0">
            <a:spAutoFit/>
          </a:bodyPr>
          <a:lstStyle/>
          <a:p>
            <a:r>
              <a:rPr lang="en-GB" sz="3600" dirty="0">
                <a:latin typeface="Myriad Pro" panose="020B0703030403020204" pitchFamily="34" charset="0"/>
                <a:cs typeface="Arial" panose="020B0604020202020204" pitchFamily="34" charset="0"/>
              </a:rPr>
              <a:t>Is it right for the parents to create a new baby using IVF to help treat their first child? </a:t>
            </a:r>
          </a:p>
          <a:p>
            <a:endParaRPr lang="en-GB" sz="2400" dirty="0">
              <a:latin typeface="Myriad Pro" panose="020B0703030403020204" pitchFamily="34" charset="0"/>
              <a:cs typeface="Arial" panose="020B0604020202020204" pitchFamily="34" charset="0"/>
            </a:endParaRPr>
          </a:p>
          <a:p>
            <a:r>
              <a:rPr lang="en-GB" sz="2400" dirty="0">
                <a:latin typeface="Myriad Pro" panose="020B0703030403020204" pitchFamily="34" charset="0"/>
                <a:cs typeface="Arial" panose="020B0604020202020204" pitchFamily="34" charset="0"/>
              </a:rPr>
              <a:t>Consider the pros and cons and different points of view – for example:</a:t>
            </a:r>
          </a:p>
          <a:p>
            <a:pPr marL="342900"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rPr>
              <a:t>The parents</a:t>
            </a:r>
          </a:p>
          <a:p>
            <a:pPr marL="342900"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rPr>
              <a:t>Sibling A</a:t>
            </a:r>
          </a:p>
          <a:p>
            <a:pPr marL="342900"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rPr>
              <a:t>Sibling B</a:t>
            </a:r>
          </a:p>
        </p:txBody>
      </p:sp>
    </p:spTree>
    <p:extLst>
      <p:ext uri="{BB962C8B-B14F-4D97-AF65-F5344CB8AC3E}">
        <p14:creationId xmlns:p14="http://schemas.microsoft.com/office/powerpoint/2010/main" val="8969091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GB" sz="4000" b="1" dirty="0">
                <a:latin typeface="Myriad Pro" panose="020B0503030403020204" pitchFamily="34" charset="0"/>
              </a:rPr>
              <a:t>Where to find out more</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261287" y="1414576"/>
            <a:ext cx="9175970" cy="1200329"/>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hlinkClick r:id="rId4"/>
              </a:rPr>
              <a:t>www.rcpath.org/SSC2022</a:t>
            </a:r>
            <a:endParaRPr lang="en-GB" sz="2400" dirty="0">
              <a:latin typeface="Myriad Pro" panose="020B0703030403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hlinkClick r:id="rId5"/>
              </a:rPr>
              <a:t>www.eurostemcell.org</a:t>
            </a:r>
            <a:r>
              <a:rPr lang="en-GB" sz="2400" dirty="0">
                <a:latin typeface="Myriad Pro" panose="020B0703030403020204" pitchFamily="34" charset="0"/>
                <a:cs typeface="Arial" panose="020B0604020202020204" pitchFamily="34" charset="0"/>
              </a:rPr>
              <a:t> </a:t>
            </a:r>
          </a:p>
          <a:p>
            <a:pPr marL="342900" indent="-342900">
              <a:buFont typeface="Arial" panose="020B0604020202020204" pitchFamily="34" charset="0"/>
              <a:buChar char="•"/>
            </a:pPr>
            <a:r>
              <a:rPr lang="en-GB" sz="2400" dirty="0">
                <a:latin typeface="Myriad Pro" panose="020B0703030403020204" pitchFamily="34" charset="0"/>
                <a:cs typeface="Arial" panose="020B0604020202020204" pitchFamily="34" charset="0"/>
                <a:hlinkClick r:id="rId6"/>
              </a:rPr>
              <a:t>BBC Bitesize </a:t>
            </a:r>
            <a:endParaRPr lang="en-GB" sz="2400" dirty="0">
              <a:latin typeface="Myriad Pro" panose="020B0703030403020204" pitchFamily="34" charset="0"/>
              <a:cs typeface="Arial" panose="020B0604020202020204" pitchFamily="34" charset="0"/>
            </a:endParaRPr>
          </a:p>
        </p:txBody>
      </p:sp>
    </p:spTree>
    <p:extLst>
      <p:ext uri="{BB962C8B-B14F-4D97-AF65-F5344CB8AC3E}">
        <p14:creationId xmlns:p14="http://schemas.microsoft.com/office/powerpoint/2010/main" val="1244670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80DF0-9598-134F-9287-316E4EEF9B41}"/>
              </a:ext>
            </a:extLst>
          </p:cNvPr>
          <p:cNvSpPr txBox="1"/>
          <p:nvPr/>
        </p:nvSpPr>
        <p:spPr>
          <a:xfrm>
            <a:off x="201827" y="1936283"/>
            <a:ext cx="11046940" cy="2554545"/>
          </a:xfrm>
          <a:prstGeom prst="rect">
            <a:avLst/>
          </a:prstGeom>
          <a:noFill/>
        </p:spPr>
        <p:txBody>
          <a:bodyPr wrap="square" rtlCol="0">
            <a:spAutoFit/>
          </a:bodyPr>
          <a:lstStyle/>
          <a:p>
            <a:r>
              <a:rPr lang="en-US" sz="8000" b="1" dirty="0">
                <a:solidFill>
                  <a:schemeClr val="bg1"/>
                </a:solidFill>
                <a:latin typeface="Myriad Pro" panose="020B0503030403020204" pitchFamily="34" charset="0"/>
              </a:rPr>
              <a:t>Feedback and leaflets</a:t>
            </a:r>
            <a:br>
              <a:rPr lang="en-US" sz="8000" b="1" dirty="0">
                <a:solidFill>
                  <a:schemeClr val="bg1"/>
                </a:solidFill>
                <a:latin typeface="Myriad Pro" panose="020B0503030403020204" pitchFamily="34" charset="0"/>
              </a:rPr>
            </a:br>
            <a:endParaRPr lang="en-US" sz="8000" b="1" dirty="0">
              <a:solidFill>
                <a:schemeClr val="bg1"/>
              </a:solidFill>
              <a:latin typeface="Myriad Pro" panose="020B0503030403020204" pitchFamily="34" charset="0"/>
            </a:endParaRPr>
          </a:p>
        </p:txBody>
      </p:sp>
      <p:pic>
        <p:nvPicPr>
          <p:cNvPr id="3" name="Picture 2" descr="Logo&#10;&#10;Description automatically generated">
            <a:extLst>
              <a:ext uri="{FF2B5EF4-FFF2-40B4-BE49-F238E27FC236}">
                <a16:creationId xmlns:a16="http://schemas.microsoft.com/office/drawing/2014/main" id="{C5D7E827-1F07-49C0-A25F-D2155DA9057B}"/>
              </a:ext>
            </a:extLst>
          </p:cNvPr>
          <p:cNvPicPr>
            <a:picLocks noChangeAspect="1"/>
          </p:cNvPicPr>
          <p:nvPr/>
        </p:nvPicPr>
        <p:blipFill>
          <a:blip r:embed="rId4"/>
          <a:stretch>
            <a:fillRect/>
          </a:stretch>
        </p:blipFill>
        <p:spPr>
          <a:xfrm>
            <a:off x="8584551" y="105207"/>
            <a:ext cx="3776480" cy="107899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BE7491D-1097-40AF-B172-B43D3F183C5E}"/>
              </a:ext>
            </a:extLst>
          </p:cNvPr>
          <p:cNvPicPr>
            <a:picLocks noChangeAspect="1"/>
          </p:cNvPicPr>
          <p:nvPr/>
        </p:nvPicPr>
        <p:blipFill rotWithShape="1">
          <a:blip r:embed="rId5"/>
          <a:srcRect l="8302" b="18877"/>
          <a:stretch/>
        </p:blipFill>
        <p:spPr>
          <a:xfrm>
            <a:off x="6359702" y="5458043"/>
            <a:ext cx="5534001" cy="1018727"/>
          </a:xfrm>
          <a:prstGeom prst="rect">
            <a:avLst/>
          </a:prstGeom>
        </p:spPr>
      </p:pic>
    </p:spTree>
    <p:extLst>
      <p:ext uri="{BB962C8B-B14F-4D97-AF65-F5344CB8AC3E}">
        <p14:creationId xmlns:p14="http://schemas.microsoft.com/office/powerpoint/2010/main" val="749334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What is a pathologist?</a:t>
            </a:r>
            <a:endParaRPr lang="en-US" sz="1400" dirty="0">
              <a:latin typeface="Myriad Pro" panose="020B0503030403020204" pitchFamily="34" charset="0"/>
            </a:endParaRPr>
          </a:p>
        </p:txBody>
      </p:sp>
      <p:pic>
        <p:nvPicPr>
          <p:cNvPr id="4" name="Online Media 3" title="What is a pathologist?">
            <a:hlinkClick r:id="" action="ppaction://media"/>
            <a:extLst>
              <a:ext uri="{FF2B5EF4-FFF2-40B4-BE49-F238E27FC236}">
                <a16:creationId xmlns:a16="http://schemas.microsoft.com/office/drawing/2014/main" id="{BD356E09-9F02-4DDA-9D47-1D52CD9CAE9A}"/>
              </a:ext>
            </a:extLst>
          </p:cNvPr>
          <p:cNvPicPr>
            <a:picLocks noRot="1" noChangeAspect="1"/>
          </p:cNvPicPr>
          <p:nvPr>
            <a:videoFile r:link="rId1"/>
          </p:nvPr>
        </p:nvPicPr>
        <p:blipFill>
          <a:blip r:embed="rId5"/>
          <a:stretch>
            <a:fillRect/>
          </a:stretch>
        </p:blipFill>
        <p:spPr>
          <a:xfrm>
            <a:off x="2342224" y="1229114"/>
            <a:ext cx="9007953" cy="5089493"/>
          </a:xfrm>
          <a:prstGeom prst="rect">
            <a:avLst/>
          </a:prstGeom>
        </p:spPr>
      </p:pic>
    </p:spTree>
    <p:extLst>
      <p:ext uri="{BB962C8B-B14F-4D97-AF65-F5344CB8AC3E}">
        <p14:creationId xmlns:p14="http://schemas.microsoft.com/office/powerpoint/2010/main" val="312542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GB" sz="4000" b="1" dirty="0">
                <a:latin typeface="Myriad Pro" panose="020B0503030403020204" pitchFamily="34" charset="0"/>
              </a:rPr>
              <a:t>Feedback post-it notes</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261287" y="1443605"/>
            <a:ext cx="9175970" cy="2062103"/>
          </a:xfrm>
          <a:prstGeom prst="rect">
            <a:avLst/>
          </a:prstGeom>
          <a:noFill/>
        </p:spPr>
        <p:txBody>
          <a:bodyPr wrap="square" rtlCol="0">
            <a:spAutoFit/>
          </a:bodyPr>
          <a:lstStyle/>
          <a:p>
            <a:pPr marL="342900" indent="-342900">
              <a:buFont typeface="Arial" panose="020B0604020202020204" pitchFamily="34" charset="0"/>
              <a:buChar char="•"/>
            </a:pPr>
            <a:r>
              <a:rPr lang="en-GB" sz="3200" dirty="0">
                <a:latin typeface="Myriad Pro" panose="020B0703030403020204" pitchFamily="34" charset="0"/>
                <a:cs typeface="Arial" panose="020B0604020202020204" pitchFamily="34" charset="0"/>
              </a:rPr>
              <a:t>Tell us one thing you discovered today</a:t>
            </a:r>
          </a:p>
          <a:p>
            <a:pPr marL="342900" indent="-342900">
              <a:buFont typeface="Arial" panose="020B0604020202020204" pitchFamily="34" charset="0"/>
              <a:buChar char="•"/>
            </a:pPr>
            <a:r>
              <a:rPr lang="en-GB" sz="3200" dirty="0">
                <a:latin typeface="Myriad Pro" panose="020B0703030403020204" pitchFamily="34" charset="0"/>
                <a:cs typeface="Arial" panose="020B0604020202020204" pitchFamily="34" charset="0"/>
              </a:rPr>
              <a:t>Any other thoughts about today’s workshop?</a:t>
            </a:r>
          </a:p>
          <a:p>
            <a:pPr marL="342900" indent="-342900">
              <a:buFont typeface="Arial" panose="020B0604020202020204" pitchFamily="34" charset="0"/>
              <a:buChar char="•"/>
            </a:pPr>
            <a:endParaRPr lang="en-GB" sz="3200" dirty="0">
              <a:latin typeface="Myriad Pro" panose="020B0703030403020204" pitchFamily="34" charset="0"/>
              <a:cs typeface="Arial" panose="020B0604020202020204" pitchFamily="34" charset="0"/>
            </a:endParaRPr>
          </a:p>
          <a:p>
            <a:pPr marL="342900" indent="-342900">
              <a:buFont typeface="Arial" panose="020B0604020202020204" pitchFamily="34" charset="0"/>
              <a:buChar char="•"/>
            </a:pPr>
            <a:endParaRPr lang="en-GB" sz="3200" dirty="0">
              <a:latin typeface="Myriad Pro" panose="020B0703030403020204" pitchFamily="34" charset="0"/>
              <a:cs typeface="Arial" panose="020B0604020202020204" pitchFamily="34" charset="0"/>
            </a:endParaRPr>
          </a:p>
        </p:txBody>
      </p:sp>
    </p:spTree>
    <p:extLst>
      <p:ext uri="{BB962C8B-B14F-4D97-AF65-F5344CB8AC3E}">
        <p14:creationId xmlns:p14="http://schemas.microsoft.com/office/powerpoint/2010/main" val="598507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80DF0-9598-134F-9287-316E4EEF9B41}"/>
              </a:ext>
            </a:extLst>
          </p:cNvPr>
          <p:cNvSpPr txBox="1"/>
          <p:nvPr/>
        </p:nvSpPr>
        <p:spPr>
          <a:xfrm>
            <a:off x="201827" y="1936283"/>
            <a:ext cx="11046940" cy="3785652"/>
          </a:xfrm>
          <a:prstGeom prst="rect">
            <a:avLst/>
          </a:prstGeom>
          <a:noFill/>
        </p:spPr>
        <p:txBody>
          <a:bodyPr wrap="square" rtlCol="0">
            <a:spAutoFit/>
          </a:bodyPr>
          <a:lstStyle/>
          <a:p>
            <a:r>
              <a:rPr lang="en-US" sz="8000" b="1" dirty="0">
                <a:solidFill>
                  <a:schemeClr val="bg1"/>
                </a:solidFill>
                <a:latin typeface="Myriad Pro" panose="020B0503030403020204" pitchFamily="34" charset="0"/>
              </a:rPr>
              <a:t>Thank you! </a:t>
            </a:r>
          </a:p>
          <a:p>
            <a:r>
              <a:rPr lang="en-US" sz="8000" b="1" dirty="0">
                <a:solidFill>
                  <a:schemeClr val="bg1"/>
                </a:solidFill>
                <a:latin typeface="Myriad Pro" panose="020B0503030403020204" pitchFamily="34" charset="0"/>
              </a:rPr>
              <a:t>Any questions?</a:t>
            </a:r>
            <a:br>
              <a:rPr lang="en-US" sz="8000" b="1" dirty="0">
                <a:solidFill>
                  <a:schemeClr val="bg1"/>
                </a:solidFill>
                <a:latin typeface="Myriad Pro" panose="020B0503030403020204" pitchFamily="34" charset="0"/>
              </a:rPr>
            </a:br>
            <a:endParaRPr lang="en-US" sz="8000" b="1" dirty="0">
              <a:solidFill>
                <a:schemeClr val="bg1"/>
              </a:solidFill>
              <a:latin typeface="Myriad Pro" panose="020B0503030403020204" pitchFamily="34" charset="0"/>
            </a:endParaRPr>
          </a:p>
        </p:txBody>
      </p:sp>
      <p:pic>
        <p:nvPicPr>
          <p:cNvPr id="3" name="Picture 2" descr="Logo&#10;&#10;Description automatically generated">
            <a:extLst>
              <a:ext uri="{FF2B5EF4-FFF2-40B4-BE49-F238E27FC236}">
                <a16:creationId xmlns:a16="http://schemas.microsoft.com/office/drawing/2014/main" id="{C5D7E827-1F07-49C0-A25F-D2155DA9057B}"/>
              </a:ext>
            </a:extLst>
          </p:cNvPr>
          <p:cNvPicPr>
            <a:picLocks noChangeAspect="1"/>
          </p:cNvPicPr>
          <p:nvPr/>
        </p:nvPicPr>
        <p:blipFill>
          <a:blip r:embed="rId4"/>
          <a:stretch>
            <a:fillRect/>
          </a:stretch>
        </p:blipFill>
        <p:spPr>
          <a:xfrm>
            <a:off x="8584551" y="105207"/>
            <a:ext cx="3776480" cy="107899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BE7491D-1097-40AF-B172-B43D3F183C5E}"/>
              </a:ext>
            </a:extLst>
          </p:cNvPr>
          <p:cNvPicPr>
            <a:picLocks noChangeAspect="1"/>
          </p:cNvPicPr>
          <p:nvPr/>
        </p:nvPicPr>
        <p:blipFill rotWithShape="1">
          <a:blip r:embed="rId5"/>
          <a:srcRect l="8302" b="18877"/>
          <a:stretch/>
        </p:blipFill>
        <p:spPr>
          <a:xfrm>
            <a:off x="6359702" y="5458043"/>
            <a:ext cx="5534001" cy="1018727"/>
          </a:xfrm>
          <a:prstGeom prst="rect">
            <a:avLst/>
          </a:prstGeom>
        </p:spPr>
      </p:pic>
    </p:spTree>
    <p:extLst>
      <p:ext uri="{BB962C8B-B14F-4D97-AF65-F5344CB8AC3E}">
        <p14:creationId xmlns:p14="http://schemas.microsoft.com/office/powerpoint/2010/main" val="2661185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80DF0-9598-134F-9287-316E4EEF9B41}"/>
              </a:ext>
            </a:extLst>
          </p:cNvPr>
          <p:cNvSpPr txBox="1"/>
          <p:nvPr/>
        </p:nvSpPr>
        <p:spPr>
          <a:xfrm>
            <a:off x="201827" y="1936283"/>
            <a:ext cx="11046940" cy="2554545"/>
          </a:xfrm>
          <a:prstGeom prst="rect">
            <a:avLst/>
          </a:prstGeom>
          <a:noFill/>
        </p:spPr>
        <p:txBody>
          <a:bodyPr wrap="square" rtlCol="0">
            <a:spAutoFit/>
          </a:bodyPr>
          <a:lstStyle/>
          <a:p>
            <a:r>
              <a:rPr lang="en-US" sz="8000" b="1" dirty="0">
                <a:solidFill>
                  <a:schemeClr val="bg1"/>
                </a:solidFill>
                <a:latin typeface="Myriad Pro" panose="020B0503030403020204" pitchFamily="34" charset="0"/>
              </a:rPr>
              <a:t>Totally Stem-</a:t>
            </a:r>
            <a:r>
              <a:rPr lang="en-US" sz="8000" b="1" dirty="0" err="1">
                <a:solidFill>
                  <a:schemeClr val="bg1"/>
                </a:solidFill>
                <a:latin typeface="Myriad Pro" panose="020B0503030403020204" pitchFamily="34" charset="0"/>
              </a:rPr>
              <a:t>azing</a:t>
            </a:r>
            <a:r>
              <a:rPr lang="en-US" sz="8000" b="1" dirty="0">
                <a:solidFill>
                  <a:schemeClr val="bg1"/>
                </a:solidFill>
                <a:latin typeface="Myriad Pro" panose="020B0503030403020204" pitchFamily="34" charset="0"/>
              </a:rPr>
              <a:t> Cells</a:t>
            </a:r>
            <a:br>
              <a:rPr lang="en-US" sz="8000" b="1" dirty="0">
                <a:solidFill>
                  <a:schemeClr val="bg1"/>
                </a:solidFill>
                <a:latin typeface="Myriad Pro" panose="020B0503030403020204" pitchFamily="34" charset="0"/>
              </a:rPr>
            </a:br>
            <a:endParaRPr lang="en-US" sz="8000" b="1" dirty="0">
              <a:solidFill>
                <a:schemeClr val="bg1"/>
              </a:solidFill>
              <a:latin typeface="Myriad Pro" panose="020B0503030403020204" pitchFamily="34" charset="0"/>
            </a:endParaRPr>
          </a:p>
        </p:txBody>
      </p:sp>
      <p:pic>
        <p:nvPicPr>
          <p:cNvPr id="3" name="Picture 2" descr="Logo&#10;&#10;Description automatically generated">
            <a:extLst>
              <a:ext uri="{FF2B5EF4-FFF2-40B4-BE49-F238E27FC236}">
                <a16:creationId xmlns:a16="http://schemas.microsoft.com/office/drawing/2014/main" id="{C5D7E827-1F07-49C0-A25F-D2155DA9057B}"/>
              </a:ext>
            </a:extLst>
          </p:cNvPr>
          <p:cNvPicPr>
            <a:picLocks noChangeAspect="1"/>
          </p:cNvPicPr>
          <p:nvPr/>
        </p:nvPicPr>
        <p:blipFill>
          <a:blip r:embed="rId4"/>
          <a:stretch>
            <a:fillRect/>
          </a:stretch>
        </p:blipFill>
        <p:spPr>
          <a:xfrm>
            <a:off x="8584551" y="105207"/>
            <a:ext cx="3776480" cy="107899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BE7491D-1097-40AF-B172-B43D3F183C5E}"/>
              </a:ext>
            </a:extLst>
          </p:cNvPr>
          <p:cNvPicPr>
            <a:picLocks noChangeAspect="1"/>
          </p:cNvPicPr>
          <p:nvPr/>
        </p:nvPicPr>
        <p:blipFill rotWithShape="1">
          <a:blip r:embed="rId5"/>
          <a:srcRect l="8302" b="18877"/>
          <a:stretch/>
        </p:blipFill>
        <p:spPr>
          <a:xfrm>
            <a:off x="6359702" y="5458043"/>
            <a:ext cx="5534001" cy="1018727"/>
          </a:xfrm>
          <a:prstGeom prst="rect">
            <a:avLst/>
          </a:prstGeom>
        </p:spPr>
      </p:pic>
    </p:spTree>
    <p:extLst>
      <p:ext uri="{BB962C8B-B14F-4D97-AF65-F5344CB8AC3E}">
        <p14:creationId xmlns:p14="http://schemas.microsoft.com/office/powerpoint/2010/main" val="2534531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63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Find out more</a:t>
            </a:r>
            <a:endParaRPr lang="en-US" sz="1400" dirty="0">
              <a:latin typeface="Myriad Pro" panose="020B0503030403020204" pitchFamily="34" charset="0"/>
            </a:endParaRPr>
          </a:p>
        </p:txBody>
      </p:sp>
      <p:pic>
        <p:nvPicPr>
          <p:cNvPr id="6" name="Picture 4" descr="Image result for twitter icon">
            <a:extLst>
              <a:ext uri="{FF2B5EF4-FFF2-40B4-BE49-F238E27FC236}">
                <a16:creationId xmlns:a16="http://schemas.microsoft.com/office/drawing/2014/main" id="{3993C76A-C4FD-4CC1-9F58-1930CA90AA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9403" y="3135813"/>
            <a:ext cx="55562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mage result for instagram logo icon">
            <a:extLst>
              <a:ext uri="{FF2B5EF4-FFF2-40B4-BE49-F238E27FC236}">
                <a16:creationId xmlns:a16="http://schemas.microsoft.com/office/drawing/2014/main" id="{112D5193-CE84-41A2-A4F6-5D7CBFDBF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6335" y="2279783"/>
            <a:ext cx="49847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Facebook Logo / Icon Canvas Print | Logo icons, Facebook print, Canvas  prints">
            <a:extLst>
              <a:ext uri="{FF2B5EF4-FFF2-40B4-BE49-F238E27FC236}">
                <a16:creationId xmlns:a16="http://schemas.microsoft.com/office/drawing/2014/main" id="{6E455C80-4705-4BD8-B8DA-D91239592B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5051" y="3909795"/>
            <a:ext cx="468077" cy="461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YouTube icon vector SVG free download - Seeklogo.net in 2020 | Youtube logo,  Youtube logo png, Instagram logo">
            <a:extLst>
              <a:ext uri="{FF2B5EF4-FFF2-40B4-BE49-F238E27FC236}">
                <a16:creationId xmlns:a16="http://schemas.microsoft.com/office/drawing/2014/main" id="{DF4D0294-BCA2-425A-B733-D3EBD23532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1287" y="1267112"/>
            <a:ext cx="652932" cy="8742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E7D6B17-C77C-4204-8991-D9E4B2B2A380}"/>
              </a:ext>
            </a:extLst>
          </p:cNvPr>
          <p:cNvSpPr txBox="1"/>
          <p:nvPr/>
        </p:nvSpPr>
        <p:spPr>
          <a:xfrm>
            <a:off x="2844810" y="3193869"/>
            <a:ext cx="5111681" cy="523220"/>
          </a:xfrm>
          <a:prstGeom prst="rect">
            <a:avLst/>
          </a:prstGeom>
          <a:noFill/>
        </p:spPr>
        <p:txBody>
          <a:bodyPr wrap="square" rtlCol="0">
            <a:spAutoFit/>
          </a:bodyPr>
          <a:lstStyle/>
          <a:p>
            <a:r>
              <a:rPr lang="en-GB" sz="2800" b="1" dirty="0">
                <a:latin typeface="Myriad Pro" panose="020B0503030403020204"/>
              </a:rPr>
              <a:t>@RCPath</a:t>
            </a:r>
          </a:p>
        </p:txBody>
      </p:sp>
      <p:sp>
        <p:nvSpPr>
          <p:cNvPr id="11" name="TextBox 10">
            <a:extLst>
              <a:ext uri="{FF2B5EF4-FFF2-40B4-BE49-F238E27FC236}">
                <a16:creationId xmlns:a16="http://schemas.microsoft.com/office/drawing/2014/main" id="{00EF58FE-D285-4DD5-B5A8-EF61C62A1212}"/>
              </a:ext>
            </a:extLst>
          </p:cNvPr>
          <p:cNvSpPr txBox="1"/>
          <p:nvPr/>
        </p:nvSpPr>
        <p:spPr>
          <a:xfrm>
            <a:off x="2870951" y="2255770"/>
            <a:ext cx="5661913" cy="523220"/>
          </a:xfrm>
          <a:prstGeom prst="rect">
            <a:avLst/>
          </a:prstGeom>
          <a:noFill/>
        </p:spPr>
        <p:txBody>
          <a:bodyPr wrap="square" rtlCol="0">
            <a:spAutoFit/>
          </a:bodyPr>
          <a:lstStyle/>
          <a:p>
            <a:r>
              <a:rPr lang="en-GB" sz="2800" b="1" dirty="0" err="1">
                <a:latin typeface="Myriad Pro" panose="020B0503030403020204"/>
              </a:rPr>
              <a:t>royalcollegeofpathologists</a:t>
            </a:r>
            <a:endParaRPr lang="en-GB" sz="2800" b="1" dirty="0">
              <a:latin typeface="Myriad Pro" panose="020B0503030403020204"/>
            </a:endParaRPr>
          </a:p>
        </p:txBody>
      </p:sp>
      <p:sp>
        <p:nvSpPr>
          <p:cNvPr id="12" name="TextBox 11">
            <a:extLst>
              <a:ext uri="{FF2B5EF4-FFF2-40B4-BE49-F238E27FC236}">
                <a16:creationId xmlns:a16="http://schemas.microsoft.com/office/drawing/2014/main" id="{C8ACBFA3-2F73-4193-915B-F4FE81162DF0}"/>
              </a:ext>
            </a:extLst>
          </p:cNvPr>
          <p:cNvSpPr txBox="1"/>
          <p:nvPr/>
        </p:nvSpPr>
        <p:spPr>
          <a:xfrm>
            <a:off x="2793126" y="3854768"/>
            <a:ext cx="7264299" cy="523220"/>
          </a:xfrm>
          <a:prstGeom prst="rect">
            <a:avLst/>
          </a:prstGeom>
          <a:noFill/>
        </p:spPr>
        <p:txBody>
          <a:bodyPr wrap="square" rtlCol="0">
            <a:spAutoFit/>
          </a:bodyPr>
          <a:lstStyle/>
          <a:p>
            <a:r>
              <a:rPr lang="en-GB" sz="2800" b="1" dirty="0">
                <a:latin typeface="Myriad Pro" panose="020B0503030403020204"/>
              </a:rPr>
              <a:t>The Royal College of Pathologists</a:t>
            </a:r>
          </a:p>
        </p:txBody>
      </p:sp>
      <p:sp>
        <p:nvSpPr>
          <p:cNvPr id="13" name="TextBox 12">
            <a:extLst>
              <a:ext uri="{FF2B5EF4-FFF2-40B4-BE49-F238E27FC236}">
                <a16:creationId xmlns:a16="http://schemas.microsoft.com/office/drawing/2014/main" id="{2B70D3F9-2B0E-4D67-8306-7115079EAFFD}"/>
              </a:ext>
            </a:extLst>
          </p:cNvPr>
          <p:cNvSpPr txBox="1"/>
          <p:nvPr/>
        </p:nvSpPr>
        <p:spPr>
          <a:xfrm>
            <a:off x="2885028" y="1411839"/>
            <a:ext cx="5111681" cy="523220"/>
          </a:xfrm>
          <a:prstGeom prst="rect">
            <a:avLst/>
          </a:prstGeom>
          <a:noFill/>
        </p:spPr>
        <p:txBody>
          <a:bodyPr wrap="square" rtlCol="0">
            <a:spAutoFit/>
          </a:bodyPr>
          <a:lstStyle/>
          <a:p>
            <a:r>
              <a:rPr lang="en-GB" sz="2800" b="1" dirty="0" err="1">
                <a:latin typeface="Myriad Pro" panose="020B0503030403020204"/>
              </a:rPr>
              <a:t>ilovepathology</a:t>
            </a:r>
            <a:endParaRPr lang="en-GB" sz="2800" b="1" dirty="0">
              <a:latin typeface="Myriad Pro" panose="020B0503030403020204"/>
            </a:endParaRPr>
          </a:p>
        </p:txBody>
      </p:sp>
      <p:pic>
        <p:nvPicPr>
          <p:cNvPr id="14" name="Picture 13">
            <a:extLst>
              <a:ext uri="{FF2B5EF4-FFF2-40B4-BE49-F238E27FC236}">
                <a16:creationId xmlns:a16="http://schemas.microsoft.com/office/drawing/2014/main" id="{E1A6BF34-5763-4051-A57E-FCEA2D2D1D3E}"/>
              </a:ext>
            </a:extLst>
          </p:cNvPr>
          <p:cNvPicPr>
            <a:picLocks noChangeAspect="1"/>
          </p:cNvPicPr>
          <p:nvPr/>
        </p:nvPicPr>
        <p:blipFill rotWithShape="1">
          <a:blip r:embed="rId8"/>
          <a:srcRect l="11290" t="2778" r="19396" b="9141"/>
          <a:stretch/>
        </p:blipFill>
        <p:spPr>
          <a:xfrm>
            <a:off x="7744030" y="384904"/>
            <a:ext cx="4032838" cy="2882664"/>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444D7D38-E44D-46C0-83D3-9F917052C2E1}"/>
              </a:ext>
            </a:extLst>
          </p:cNvPr>
          <p:cNvSpPr txBox="1"/>
          <p:nvPr/>
        </p:nvSpPr>
        <p:spPr>
          <a:xfrm>
            <a:off x="2325051" y="4817324"/>
            <a:ext cx="7435398" cy="707886"/>
          </a:xfrm>
          <a:prstGeom prst="rect">
            <a:avLst/>
          </a:prstGeom>
          <a:noFill/>
        </p:spPr>
        <p:txBody>
          <a:bodyPr wrap="square" rtlCol="0">
            <a:spAutoFit/>
          </a:bodyPr>
          <a:lstStyle/>
          <a:p>
            <a:r>
              <a:rPr lang="en-GB" sz="4000" b="1" dirty="0">
                <a:latin typeface="Myriad Pro" panose="020B0503030403020204"/>
                <a:hlinkClick r:id="rId9"/>
              </a:rPr>
              <a:t>www.rcpath.org/careers</a:t>
            </a:r>
            <a:r>
              <a:rPr lang="en-GB" sz="4000" b="1" dirty="0">
                <a:latin typeface="Myriad Pro" panose="020B0503030403020204"/>
              </a:rPr>
              <a:t>  </a:t>
            </a:r>
          </a:p>
        </p:txBody>
      </p:sp>
    </p:spTree>
    <p:extLst>
      <p:ext uri="{BB962C8B-B14F-4D97-AF65-F5344CB8AC3E}">
        <p14:creationId xmlns:p14="http://schemas.microsoft.com/office/powerpoint/2010/main" val="54308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This year is our 60</a:t>
            </a:r>
            <a:r>
              <a:rPr lang="en-US" sz="4000" b="1" baseline="30000" dirty="0">
                <a:latin typeface="Myriad Pro" panose="020B0503030403020204" pitchFamily="34" charset="0"/>
              </a:rPr>
              <a:t>th</a:t>
            </a:r>
            <a:r>
              <a:rPr lang="en-US" sz="4000" b="1" dirty="0">
                <a:latin typeface="Myriad Pro" panose="020B0503030403020204" pitchFamily="34" charset="0"/>
              </a:rPr>
              <a:t> anniversary!</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2261286" y="4422850"/>
            <a:ext cx="9161457" cy="2244332"/>
          </a:xfrm>
          <a:prstGeom prst="rect">
            <a:avLst/>
          </a:prstGeom>
          <a:noFill/>
        </p:spPr>
        <p:txBody>
          <a:bodyPr wrap="square" rtlCol="0">
            <a:spAutoFit/>
          </a:bodyPr>
          <a:lstStyle/>
          <a:p>
            <a:pPr>
              <a:lnSpc>
                <a:spcPct val="150000"/>
              </a:lnSpc>
            </a:pPr>
            <a:r>
              <a:rPr lang="en-GB" sz="2400" dirty="0">
                <a:latin typeface="Myriad Pro" panose="020B0703030403020204" pitchFamily="34" charset="0"/>
                <a:cs typeface="Arial" panose="020B0604020202020204" pitchFamily="34" charset="0"/>
                <a:hlinkClick r:id="rId4"/>
              </a:rPr>
              <a:t>Living Autopsy Tour</a:t>
            </a:r>
            <a:r>
              <a:rPr lang="en-GB" sz="2400" dirty="0">
                <a:latin typeface="Myriad Pro" panose="020B0703030403020204" pitchFamily="34" charset="0"/>
                <a:cs typeface="Arial" panose="020B0604020202020204" pitchFamily="34" charset="0"/>
              </a:rPr>
              <a:t> 			</a:t>
            </a:r>
            <a:r>
              <a:rPr lang="en-GB" sz="2400" dirty="0">
                <a:latin typeface="Myriad Pro" panose="020B0703030403020204" pitchFamily="34" charset="0"/>
                <a:cs typeface="Arial" panose="020B0604020202020204" pitchFamily="34" charset="0"/>
                <a:hlinkClick r:id="rId5"/>
              </a:rPr>
              <a:t>Pet Portrait Competition </a:t>
            </a:r>
            <a:endParaRPr lang="en-GB" sz="2400" dirty="0">
              <a:latin typeface="Myriad Pro" panose="020B0703030403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GB" sz="2400" dirty="0">
              <a:latin typeface="Myriad Pro" panose="020B0703030403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GB" sz="2400" dirty="0">
              <a:latin typeface="Myriad Pro" panose="020B0703030403020204" pitchFamily="34" charset="0"/>
              <a:cs typeface="Arial" panose="020B0604020202020204" pitchFamily="34" charset="0"/>
            </a:endParaRPr>
          </a:p>
          <a:p>
            <a:pPr>
              <a:lnSpc>
                <a:spcPct val="150000"/>
              </a:lnSpc>
            </a:pPr>
            <a:endParaRPr lang="en-GB" sz="2400" dirty="0">
              <a:latin typeface="Myriad Pro" panose="020B0703030403020204" pitchFamily="34" charset="0"/>
              <a:cs typeface="Arial" panose="020B0604020202020204" pitchFamily="34" charset="0"/>
            </a:endParaRPr>
          </a:p>
        </p:txBody>
      </p:sp>
      <p:pic>
        <p:nvPicPr>
          <p:cNvPr id="19" name="Picture 18" descr="A person holding a skull&#10;&#10;Description automatically generated with low confidence">
            <a:extLst>
              <a:ext uri="{FF2B5EF4-FFF2-40B4-BE49-F238E27FC236}">
                <a16:creationId xmlns:a16="http://schemas.microsoft.com/office/drawing/2014/main" id="{FB89978F-4FAA-492C-BE18-CDA0F107C09D}"/>
              </a:ext>
            </a:extLst>
          </p:cNvPr>
          <p:cNvPicPr>
            <a:picLocks noChangeAspect="1"/>
          </p:cNvPicPr>
          <p:nvPr/>
        </p:nvPicPr>
        <p:blipFill>
          <a:blip r:embed="rId6"/>
          <a:stretch>
            <a:fillRect/>
          </a:stretch>
        </p:blipFill>
        <p:spPr>
          <a:xfrm>
            <a:off x="2378322" y="1469668"/>
            <a:ext cx="4221211" cy="2798331"/>
          </a:xfrm>
          <a:prstGeom prst="rect">
            <a:avLst/>
          </a:prstGeom>
          <a:ln>
            <a:noFill/>
          </a:ln>
          <a:effectLst>
            <a:outerShdw blurRad="292100" dist="139700" dir="2700000" algn="tl" rotWithShape="0">
              <a:srgbClr val="333333">
                <a:alpha val="65000"/>
              </a:srgbClr>
            </a:outerShdw>
          </a:effectLst>
        </p:spPr>
      </p:pic>
      <p:sp>
        <p:nvSpPr>
          <p:cNvPr id="21" name="TextBox 20">
            <a:extLst>
              <a:ext uri="{FF2B5EF4-FFF2-40B4-BE49-F238E27FC236}">
                <a16:creationId xmlns:a16="http://schemas.microsoft.com/office/drawing/2014/main" id="{FEA5B35B-8423-479B-86A9-722BF6AFA26C}"/>
              </a:ext>
            </a:extLst>
          </p:cNvPr>
          <p:cNvSpPr txBox="1"/>
          <p:nvPr/>
        </p:nvSpPr>
        <p:spPr>
          <a:xfrm>
            <a:off x="2261287" y="5381836"/>
            <a:ext cx="10220999" cy="990720"/>
          </a:xfrm>
          <a:prstGeom prst="rect">
            <a:avLst/>
          </a:prstGeom>
          <a:noFill/>
        </p:spPr>
        <p:txBody>
          <a:bodyPr wrap="square">
            <a:spAutoFit/>
          </a:bodyPr>
          <a:lstStyle/>
          <a:p>
            <a:pPr>
              <a:lnSpc>
                <a:spcPct val="150000"/>
              </a:lnSpc>
            </a:pPr>
            <a:r>
              <a:rPr lang="en-GB" sz="4400" dirty="0">
                <a:latin typeface="Myriad Pro" panose="020B0703030403020204" pitchFamily="34" charset="0"/>
                <a:cs typeface="Arial" panose="020B0604020202020204" pitchFamily="34" charset="0"/>
                <a:hlinkClick r:id="rId7"/>
              </a:rPr>
              <a:t>www.rcpath.org/diamondjubilee</a:t>
            </a:r>
            <a:r>
              <a:rPr lang="en-GB" sz="4400" dirty="0">
                <a:latin typeface="Myriad Pro" panose="020B0703030403020204" pitchFamily="34" charset="0"/>
                <a:cs typeface="Arial" panose="020B0604020202020204" pitchFamily="34" charset="0"/>
              </a:rPr>
              <a:t> </a:t>
            </a:r>
          </a:p>
        </p:txBody>
      </p:sp>
      <p:pic>
        <p:nvPicPr>
          <p:cNvPr id="23" name="Picture 22" descr="A dog and several kittens&#10;&#10;Description automatically generated with low confidence">
            <a:extLst>
              <a:ext uri="{FF2B5EF4-FFF2-40B4-BE49-F238E27FC236}">
                <a16:creationId xmlns:a16="http://schemas.microsoft.com/office/drawing/2014/main" id="{97D2BC7E-D42C-4596-8284-CA2881F0DF27}"/>
              </a:ext>
            </a:extLst>
          </p:cNvPr>
          <p:cNvPicPr>
            <a:picLocks noChangeAspect="1"/>
          </p:cNvPicPr>
          <p:nvPr/>
        </p:nvPicPr>
        <p:blipFill rotWithShape="1">
          <a:blip r:embed="rId8"/>
          <a:srcRect l="14709" t="9101" r="10924" b="5225"/>
          <a:stretch/>
        </p:blipFill>
        <p:spPr>
          <a:xfrm>
            <a:off x="7350193" y="1451173"/>
            <a:ext cx="4072550" cy="28041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0429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Art of Pathology Competition</a:t>
            </a:r>
            <a:endParaRPr lang="en-US" sz="1400" dirty="0">
              <a:latin typeface="Myriad Pro" panose="020B0503030403020204" pitchFamily="34" charset="0"/>
            </a:endParaRPr>
          </a:p>
        </p:txBody>
      </p:sp>
      <p:sp>
        <p:nvSpPr>
          <p:cNvPr id="15" name="TextBox 14">
            <a:extLst>
              <a:ext uri="{FF2B5EF4-FFF2-40B4-BE49-F238E27FC236}">
                <a16:creationId xmlns:a16="http://schemas.microsoft.com/office/drawing/2014/main" id="{444D7D38-E44D-46C0-83D3-9F917052C2E1}"/>
              </a:ext>
            </a:extLst>
          </p:cNvPr>
          <p:cNvSpPr txBox="1"/>
          <p:nvPr/>
        </p:nvSpPr>
        <p:spPr>
          <a:xfrm>
            <a:off x="2261287" y="4786502"/>
            <a:ext cx="8740346" cy="1323439"/>
          </a:xfrm>
          <a:prstGeom prst="rect">
            <a:avLst/>
          </a:prstGeom>
          <a:noFill/>
        </p:spPr>
        <p:txBody>
          <a:bodyPr wrap="square" rtlCol="0">
            <a:spAutoFit/>
          </a:bodyPr>
          <a:lstStyle/>
          <a:p>
            <a:r>
              <a:rPr lang="en-GB" sz="4000" b="1" dirty="0">
                <a:latin typeface="Myriad Pro" panose="020B0503030403020204"/>
              </a:rPr>
              <a:t>Find out more at </a:t>
            </a:r>
            <a:r>
              <a:rPr lang="en-GB" sz="4000" b="1" dirty="0">
                <a:latin typeface="Myriad Pro" panose="020B0503030403020204"/>
                <a:hlinkClick r:id="rId4"/>
              </a:rPr>
              <a:t>www.rcpath.org/artofpathology</a:t>
            </a:r>
            <a:r>
              <a:rPr lang="en-GB" sz="4000" b="1" dirty="0">
                <a:latin typeface="Myriad Pro" panose="020B0503030403020204"/>
              </a:rPr>
              <a:t> </a:t>
            </a:r>
          </a:p>
        </p:txBody>
      </p:sp>
      <p:sp>
        <p:nvSpPr>
          <p:cNvPr id="3" name="TextBox 2">
            <a:extLst>
              <a:ext uri="{FF2B5EF4-FFF2-40B4-BE49-F238E27FC236}">
                <a16:creationId xmlns:a16="http://schemas.microsoft.com/office/drawing/2014/main" id="{E4EBD04A-EA35-4CE6-AD63-3273CFE49ADA}"/>
              </a:ext>
            </a:extLst>
          </p:cNvPr>
          <p:cNvSpPr txBox="1"/>
          <p:nvPr/>
        </p:nvSpPr>
        <p:spPr>
          <a:xfrm>
            <a:off x="2147299" y="1066234"/>
            <a:ext cx="5013789" cy="335232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latin typeface="Myriad Pro" panose="020B0703030403020204" pitchFamily="34" charset="0"/>
                <a:cs typeface="Arial" panose="020B0604020202020204" pitchFamily="34" charset="0"/>
              </a:rPr>
              <a:t>Open to adults and children in the UK and abroad</a:t>
            </a:r>
          </a:p>
          <a:p>
            <a:pPr marL="285750" indent="-285750">
              <a:lnSpc>
                <a:spcPct val="150000"/>
              </a:lnSpc>
              <a:buFont typeface="Arial" panose="020B0604020202020204" pitchFamily="34" charset="0"/>
              <a:buChar char="•"/>
            </a:pPr>
            <a:r>
              <a:rPr lang="en-GB" sz="2400" dirty="0">
                <a:latin typeface="Myriad Pro" panose="020B0703030403020204" pitchFamily="34" charset="0"/>
                <a:cs typeface="Arial" panose="020B0604020202020204" pitchFamily="34" charset="0"/>
              </a:rPr>
              <a:t>This year’s theme is ‘Pathology: past, present and future’</a:t>
            </a:r>
          </a:p>
          <a:p>
            <a:pPr marL="285750" indent="-285750">
              <a:lnSpc>
                <a:spcPct val="150000"/>
              </a:lnSpc>
              <a:buFont typeface="Arial" panose="020B0604020202020204" pitchFamily="34" charset="0"/>
              <a:buChar char="•"/>
            </a:pPr>
            <a:r>
              <a:rPr lang="en-GB" sz="2400" dirty="0">
                <a:latin typeface="Myriad Pro" panose="020B0703030403020204" pitchFamily="34" charset="0"/>
                <a:cs typeface="Arial" panose="020B0604020202020204" pitchFamily="34" charset="0"/>
              </a:rPr>
              <a:t>Closes on Monday 30 May </a:t>
            </a:r>
          </a:p>
          <a:p>
            <a:pPr marL="285750" indent="-285750">
              <a:lnSpc>
                <a:spcPct val="150000"/>
              </a:lnSpc>
              <a:buFont typeface="Arial" panose="020B0604020202020204" pitchFamily="34" charset="0"/>
              <a:buChar char="•"/>
            </a:pPr>
            <a:r>
              <a:rPr lang="en-GB" sz="2400" dirty="0">
                <a:latin typeface="Myriad Pro" panose="020B0703030403020204" pitchFamily="34" charset="0"/>
                <a:cs typeface="Arial" panose="020B0604020202020204" pitchFamily="34" charset="0"/>
              </a:rPr>
              <a:t>You could win up to £1000!</a:t>
            </a:r>
          </a:p>
        </p:txBody>
      </p:sp>
      <p:pic>
        <p:nvPicPr>
          <p:cNvPr id="5" name="Picture 4" descr="A group of people performing on stage&#10;&#10;Description automatically generated with medium confidence">
            <a:extLst>
              <a:ext uri="{FF2B5EF4-FFF2-40B4-BE49-F238E27FC236}">
                <a16:creationId xmlns:a16="http://schemas.microsoft.com/office/drawing/2014/main" id="{D302A96C-722E-4EA8-B4B1-E397E374214A}"/>
              </a:ext>
            </a:extLst>
          </p:cNvPr>
          <p:cNvPicPr>
            <a:picLocks noChangeAspect="1"/>
          </p:cNvPicPr>
          <p:nvPr/>
        </p:nvPicPr>
        <p:blipFill>
          <a:blip r:embed="rId5"/>
          <a:stretch>
            <a:fillRect/>
          </a:stretch>
        </p:blipFill>
        <p:spPr>
          <a:xfrm>
            <a:off x="6874369" y="1065043"/>
            <a:ext cx="4868993" cy="3353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2456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44D7D38-E44D-46C0-83D3-9F917052C2E1}"/>
              </a:ext>
            </a:extLst>
          </p:cNvPr>
          <p:cNvSpPr txBox="1"/>
          <p:nvPr/>
        </p:nvSpPr>
        <p:spPr>
          <a:xfrm>
            <a:off x="2383187" y="5631999"/>
            <a:ext cx="8929227" cy="707886"/>
          </a:xfrm>
          <a:prstGeom prst="rect">
            <a:avLst/>
          </a:prstGeom>
          <a:noFill/>
        </p:spPr>
        <p:txBody>
          <a:bodyPr wrap="square" rtlCol="0">
            <a:spAutoFit/>
          </a:bodyPr>
          <a:lstStyle/>
          <a:p>
            <a:r>
              <a:rPr lang="en-GB" sz="4000" b="1" dirty="0">
                <a:latin typeface="Myriad Pro" panose="020B0503030403020204"/>
                <a:hlinkClick r:id="rId4"/>
              </a:rPr>
              <a:t>www.rcpath.org/pathologyweek</a:t>
            </a:r>
            <a:r>
              <a:rPr lang="en-GB" sz="4000" b="1" dirty="0">
                <a:latin typeface="Myriad Pro" panose="020B0503030403020204"/>
              </a:rPr>
              <a:t> </a:t>
            </a:r>
          </a:p>
        </p:txBody>
      </p:sp>
      <p:sp>
        <p:nvSpPr>
          <p:cNvPr id="3" name="TextBox 2">
            <a:extLst>
              <a:ext uri="{FF2B5EF4-FFF2-40B4-BE49-F238E27FC236}">
                <a16:creationId xmlns:a16="http://schemas.microsoft.com/office/drawing/2014/main" id="{E4EBD04A-EA35-4CE6-AD63-3273CFE49ADA}"/>
              </a:ext>
            </a:extLst>
          </p:cNvPr>
          <p:cNvSpPr txBox="1"/>
          <p:nvPr/>
        </p:nvSpPr>
        <p:spPr>
          <a:xfrm>
            <a:off x="2261287" y="157202"/>
            <a:ext cx="8229601" cy="909031"/>
          </a:xfrm>
          <a:prstGeom prst="rect">
            <a:avLst/>
          </a:prstGeom>
          <a:noFill/>
        </p:spPr>
        <p:txBody>
          <a:bodyPr wrap="square" rtlCol="0">
            <a:spAutoFit/>
          </a:bodyPr>
          <a:lstStyle/>
          <a:p>
            <a:pPr>
              <a:lnSpc>
                <a:spcPct val="150000"/>
              </a:lnSpc>
            </a:pPr>
            <a:r>
              <a:rPr lang="en-GB" sz="4000" dirty="0">
                <a:latin typeface="Myriad Pro" panose="020B0703030403020204" pitchFamily="34" charset="0"/>
                <a:cs typeface="Arial" panose="020B0604020202020204" pitchFamily="34" charset="0"/>
              </a:rPr>
              <a:t>Save the date: 20-26 June 2022</a:t>
            </a:r>
          </a:p>
        </p:txBody>
      </p:sp>
      <p:pic>
        <p:nvPicPr>
          <p:cNvPr id="6" name="Picture 5" descr="A picture containing background pattern&#10;&#10;Description automatically generated">
            <a:extLst>
              <a:ext uri="{FF2B5EF4-FFF2-40B4-BE49-F238E27FC236}">
                <a16:creationId xmlns:a16="http://schemas.microsoft.com/office/drawing/2014/main" id="{E9D3578D-F106-4E11-8190-92638F3954E0}"/>
              </a:ext>
            </a:extLst>
          </p:cNvPr>
          <p:cNvPicPr>
            <a:picLocks noChangeAspect="1"/>
          </p:cNvPicPr>
          <p:nvPr/>
        </p:nvPicPr>
        <p:blipFill rotWithShape="1">
          <a:blip r:embed="rId5"/>
          <a:srcRect l="71334" t="20402" r="6098" b="21775"/>
          <a:stretch/>
        </p:blipFill>
        <p:spPr>
          <a:xfrm>
            <a:off x="2383187" y="1237344"/>
            <a:ext cx="4928427" cy="4209143"/>
          </a:xfrm>
          <a:prstGeom prst="rect">
            <a:avLst/>
          </a:prstGeom>
        </p:spPr>
      </p:pic>
    </p:spTree>
    <p:extLst>
      <p:ext uri="{BB962C8B-B14F-4D97-AF65-F5344CB8AC3E}">
        <p14:creationId xmlns:p14="http://schemas.microsoft.com/office/powerpoint/2010/main" val="3832040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B80DF0-9598-134F-9287-316E4EEF9B41}"/>
              </a:ext>
            </a:extLst>
          </p:cNvPr>
          <p:cNvSpPr txBox="1"/>
          <p:nvPr/>
        </p:nvSpPr>
        <p:spPr>
          <a:xfrm>
            <a:off x="201826" y="1936283"/>
            <a:ext cx="11818937" cy="1323439"/>
          </a:xfrm>
          <a:prstGeom prst="rect">
            <a:avLst/>
          </a:prstGeom>
          <a:noFill/>
        </p:spPr>
        <p:txBody>
          <a:bodyPr wrap="square" rtlCol="0">
            <a:spAutoFit/>
          </a:bodyPr>
          <a:lstStyle/>
          <a:p>
            <a:r>
              <a:rPr lang="en-US" sz="8000" b="1" dirty="0">
                <a:solidFill>
                  <a:schemeClr val="bg1"/>
                </a:solidFill>
                <a:latin typeface="Myriad Pro" panose="020B0503030403020204" pitchFamily="34" charset="0"/>
              </a:rPr>
              <a:t>Introduction to stem cells</a:t>
            </a:r>
          </a:p>
        </p:txBody>
      </p:sp>
      <p:pic>
        <p:nvPicPr>
          <p:cNvPr id="3" name="Picture 2" descr="Logo&#10;&#10;Description automatically generated">
            <a:extLst>
              <a:ext uri="{FF2B5EF4-FFF2-40B4-BE49-F238E27FC236}">
                <a16:creationId xmlns:a16="http://schemas.microsoft.com/office/drawing/2014/main" id="{C5D7E827-1F07-49C0-A25F-D2155DA9057B}"/>
              </a:ext>
            </a:extLst>
          </p:cNvPr>
          <p:cNvPicPr>
            <a:picLocks noChangeAspect="1"/>
          </p:cNvPicPr>
          <p:nvPr/>
        </p:nvPicPr>
        <p:blipFill>
          <a:blip r:embed="rId4"/>
          <a:stretch>
            <a:fillRect/>
          </a:stretch>
        </p:blipFill>
        <p:spPr>
          <a:xfrm>
            <a:off x="8584551" y="105207"/>
            <a:ext cx="3776480" cy="1078994"/>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6BE7491D-1097-40AF-B172-B43D3F183C5E}"/>
              </a:ext>
            </a:extLst>
          </p:cNvPr>
          <p:cNvPicPr>
            <a:picLocks noChangeAspect="1"/>
          </p:cNvPicPr>
          <p:nvPr/>
        </p:nvPicPr>
        <p:blipFill rotWithShape="1">
          <a:blip r:embed="rId5"/>
          <a:srcRect l="8302" b="18877"/>
          <a:stretch/>
        </p:blipFill>
        <p:spPr>
          <a:xfrm>
            <a:off x="6359702" y="5458043"/>
            <a:ext cx="5534001" cy="1018727"/>
          </a:xfrm>
          <a:prstGeom prst="rect">
            <a:avLst/>
          </a:prstGeom>
        </p:spPr>
      </p:pic>
    </p:spTree>
    <p:extLst>
      <p:ext uri="{BB962C8B-B14F-4D97-AF65-F5344CB8AC3E}">
        <p14:creationId xmlns:p14="http://schemas.microsoft.com/office/powerpoint/2010/main" val="218374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109876-1DA6-F84D-BBE2-0A7E4262D6ED}"/>
              </a:ext>
            </a:extLst>
          </p:cNvPr>
          <p:cNvSpPr txBox="1"/>
          <p:nvPr/>
        </p:nvSpPr>
        <p:spPr>
          <a:xfrm>
            <a:off x="2261287" y="358347"/>
            <a:ext cx="8740346" cy="707886"/>
          </a:xfrm>
          <a:prstGeom prst="rect">
            <a:avLst/>
          </a:prstGeom>
          <a:noFill/>
        </p:spPr>
        <p:txBody>
          <a:bodyPr wrap="square" rtlCol="0">
            <a:spAutoFit/>
          </a:bodyPr>
          <a:lstStyle/>
          <a:p>
            <a:r>
              <a:rPr lang="en-US" sz="4000" b="1" dirty="0">
                <a:latin typeface="Myriad Pro" panose="020B0503030403020204" pitchFamily="34" charset="0"/>
              </a:rPr>
              <a:t>What are stem cells?</a:t>
            </a:r>
            <a:endParaRPr lang="en-US" sz="1400" dirty="0">
              <a:latin typeface="Myriad Pro" panose="020B0503030403020204" pitchFamily="34" charset="0"/>
            </a:endParaRPr>
          </a:p>
        </p:txBody>
      </p:sp>
      <p:sp>
        <p:nvSpPr>
          <p:cNvPr id="3" name="TextBox 2">
            <a:extLst>
              <a:ext uri="{FF2B5EF4-FFF2-40B4-BE49-F238E27FC236}">
                <a16:creationId xmlns:a16="http://schemas.microsoft.com/office/drawing/2014/main" id="{E4EBD04A-EA35-4CE6-AD63-3273CFE49ADA}"/>
              </a:ext>
            </a:extLst>
          </p:cNvPr>
          <p:cNvSpPr txBox="1"/>
          <p:nvPr/>
        </p:nvSpPr>
        <p:spPr>
          <a:xfrm>
            <a:off x="7133911" y="1333353"/>
            <a:ext cx="4677088" cy="3816429"/>
          </a:xfrm>
          <a:prstGeom prst="rect">
            <a:avLst/>
          </a:prstGeom>
          <a:noFill/>
        </p:spPr>
        <p:txBody>
          <a:bodyPr wrap="square" rtlCol="0">
            <a:spAutoFit/>
          </a:bodyPr>
          <a:lstStyle/>
          <a:p>
            <a:pPr marL="285750" indent="-285750">
              <a:buFont typeface="Arial" panose="020B0604020202020204" pitchFamily="34" charset="0"/>
              <a:buChar char="•"/>
            </a:pPr>
            <a:r>
              <a:rPr lang="en-GB" sz="2200" dirty="0">
                <a:latin typeface="Myriad Pro" panose="020B0703030403020204" pitchFamily="34" charset="0"/>
                <a:cs typeface="Arial" panose="020B0604020202020204" pitchFamily="34" charset="0"/>
              </a:rPr>
              <a:t>Our body is made up of many different types of cell</a:t>
            </a:r>
          </a:p>
          <a:p>
            <a:pPr marL="285750" indent="-285750">
              <a:buFont typeface="Arial" panose="020B0604020202020204" pitchFamily="34" charset="0"/>
              <a:buChar char="•"/>
            </a:pPr>
            <a:endParaRPr lang="en-GB" sz="2200" dirty="0">
              <a:latin typeface="Myriad Pro" panose="020B0703030403020204" pitchFamily="34" charset="0"/>
              <a:cs typeface="Arial" panose="020B0604020202020204" pitchFamily="34" charset="0"/>
            </a:endParaRPr>
          </a:p>
          <a:p>
            <a:pPr marL="285750" indent="-285750">
              <a:buFont typeface="Arial" panose="020B0604020202020204" pitchFamily="34" charset="0"/>
              <a:buChar char="•"/>
            </a:pPr>
            <a:r>
              <a:rPr lang="en-GB" sz="2200" dirty="0">
                <a:latin typeface="Myriad Pro" panose="020B0703030403020204" pitchFamily="34" charset="0"/>
                <a:cs typeface="Arial" panose="020B0604020202020204" pitchFamily="34" charset="0"/>
              </a:rPr>
              <a:t>Most cells are specialised to perform particular functions</a:t>
            </a:r>
          </a:p>
          <a:p>
            <a:pPr marL="285750" indent="-285750">
              <a:buFont typeface="Arial" panose="020B0604020202020204" pitchFamily="34" charset="0"/>
              <a:buChar char="•"/>
            </a:pPr>
            <a:endParaRPr lang="en-GB" sz="2200" dirty="0">
              <a:latin typeface="Myriad Pro" panose="020B0703030403020204" pitchFamily="34" charset="0"/>
              <a:cs typeface="Arial" panose="020B0604020202020204" pitchFamily="34" charset="0"/>
            </a:endParaRPr>
          </a:p>
          <a:p>
            <a:pPr marL="285750" indent="-285750">
              <a:buFont typeface="Arial" panose="020B0604020202020204" pitchFamily="34" charset="0"/>
              <a:buChar char="•"/>
            </a:pPr>
            <a:r>
              <a:rPr lang="en-GB" sz="2200" dirty="0">
                <a:latin typeface="Myriad Pro" panose="020B0703030403020204" pitchFamily="34" charset="0"/>
                <a:cs typeface="Arial" panose="020B0604020202020204" pitchFamily="34" charset="0"/>
              </a:rPr>
              <a:t>Stem cells are cells that are capable of cell division and specialisation into different types of cells. </a:t>
            </a:r>
          </a:p>
          <a:p>
            <a:endParaRPr lang="en-GB" sz="2200" dirty="0">
              <a:latin typeface="Myriad Pro" panose="020B0703030403020204" pitchFamily="34" charset="0"/>
              <a:cs typeface="Arial" panose="020B0604020202020204" pitchFamily="34" charset="0"/>
            </a:endParaRPr>
          </a:p>
        </p:txBody>
      </p:sp>
      <p:pic>
        <p:nvPicPr>
          <p:cNvPr id="1028" name="Picture 4" descr="Stem-Cells">
            <a:extLst>
              <a:ext uri="{FF2B5EF4-FFF2-40B4-BE49-F238E27FC236}">
                <a16:creationId xmlns:a16="http://schemas.microsoft.com/office/drawing/2014/main" id="{9B700FFA-C0BA-49F2-988C-E70E6A91AB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58" r="15968"/>
          <a:stretch/>
        </p:blipFill>
        <p:spPr bwMode="auto">
          <a:xfrm>
            <a:off x="2261287" y="1333353"/>
            <a:ext cx="4872623" cy="354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309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DECD4E92EEF0448EA00473683F5554" ma:contentTypeVersion="2" ma:contentTypeDescription="Create a new document." ma:contentTypeScope="" ma:versionID="a05973509919ad13acf411bf3b544691">
  <xsd:schema xmlns:xsd="http://www.w3.org/2001/XMLSchema" xmlns:xs="http://www.w3.org/2001/XMLSchema" xmlns:p="http://schemas.microsoft.com/office/2006/metadata/properties" xmlns:ns2="c5022212-8f54-4ead-b7be-e0e728b871b7" targetNamespace="http://schemas.microsoft.com/office/2006/metadata/properties" ma:root="true" ma:fieldsID="5ab663e581fd373976db227db0211c88" ns2:_="">
    <xsd:import namespace="c5022212-8f54-4ead-b7be-e0e728b871b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022212-8f54-4ead-b7be-e0e728b871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A5A89E-0AB1-4962-B52A-D16F935DD38B}">
  <ds:schemaRefs>
    <ds:schemaRef ds:uri="http://purl.org/dc/dcmitype/"/>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c5022212-8f54-4ead-b7be-e0e728b871b7"/>
    <ds:schemaRef ds:uri="http://www.w3.org/XML/1998/namespace"/>
  </ds:schemaRefs>
</ds:datastoreItem>
</file>

<file path=customXml/itemProps2.xml><?xml version="1.0" encoding="utf-8"?>
<ds:datastoreItem xmlns:ds="http://schemas.openxmlformats.org/officeDocument/2006/customXml" ds:itemID="{BD9A888E-E1AD-47F1-9B0B-7A8A0E6B51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022212-8f54-4ead-b7be-e0e728b871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57CF82-AAE3-4DC0-A1BB-DE291B7946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2665</TotalTime>
  <Words>2131</Words>
  <Application>Microsoft Office PowerPoint</Application>
  <PresentationFormat>Widescreen</PresentationFormat>
  <Paragraphs>236</Paragraphs>
  <Slides>33</Slides>
  <Notes>33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Myriad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Murphy</dc:creator>
  <cp:lastModifiedBy>Thadcha Retneswaran</cp:lastModifiedBy>
  <cp:revision>10</cp:revision>
  <dcterms:created xsi:type="dcterms:W3CDTF">2021-12-19T13:16:07Z</dcterms:created>
  <dcterms:modified xsi:type="dcterms:W3CDTF">2022-05-04T12:20:48Z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0x0101003BDECD4E92EEF0448EA00473683F5554</vt:lpwstr>
  </property>
</Properties>
</file>