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6D4"/>
    <a:srgbClr val="E389FE"/>
    <a:srgbClr val="FFB3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44"/>
    <p:restoredTop sz="95206"/>
  </p:normalViewPr>
  <p:slideViewPr>
    <p:cSldViewPr snapToGrid="0" snapToObjects="1">
      <p:cViewPr>
        <p:scale>
          <a:sx n="117" d="100"/>
          <a:sy n="117" d="100"/>
        </p:scale>
        <p:origin x="-108"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47B23B-AB9F-FE4B-8CA0-D7990A0C01CF}" type="datetimeFigureOut">
              <a:rPr lang="en-US" smtClean="0"/>
              <a:t>8/24/2016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E1195C-ADE2-C545-AF5B-D1CEE805F3AF}" type="slidenum">
              <a:rPr lang="en-US" smtClean="0"/>
              <a:t>‹#›</a:t>
            </a:fld>
            <a:endParaRPr lang="en-US"/>
          </a:p>
        </p:txBody>
      </p:sp>
    </p:spTree>
    <p:extLst>
      <p:ext uri="{BB962C8B-B14F-4D97-AF65-F5344CB8AC3E}">
        <p14:creationId xmlns:p14="http://schemas.microsoft.com/office/powerpoint/2010/main" val="1816706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E1195C-ADE2-C545-AF5B-D1CEE805F3AF}" type="slidenum">
              <a:rPr lang="en-US" smtClean="0"/>
              <a:t>2</a:t>
            </a:fld>
            <a:endParaRPr lang="en-US"/>
          </a:p>
        </p:txBody>
      </p:sp>
    </p:spTree>
    <p:extLst>
      <p:ext uri="{BB962C8B-B14F-4D97-AF65-F5344CB8AC3E}">
        <p14:creationId xmlns:p14="http://schemas.microsoft.com/office/powerpoint/2010/main" val="455652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E1195C-ADE2-C545-AF5B-D1CEE805F3AF}" type="slidenum">
              <a:rPr lang="en-US" smtClean="0"/>
              <a:t>4</a:t>
            </a:fld>
            <a:endParaRPr lang="en-US"/>
          </a:p>
        </p:txBody>
      </p:sp>
    </p:spTree>
    <p:extLst>
      <p:ext uri="{BB962C8B-B14F-4D97-AF65-F5344CB8AC3E}">
        <p14:creationId xmlns:p14="http://schemas.microsoft.com/office/powerpoint/2010/main" val="442379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E1195C-ADE2-C545-AF5B-D1CEE805F3AF}" type="slidenum">
              <a:rPr lang="en-US" smtClean="0"/>
              <a:t>6</a:t>
            </a:fld>
            <a:endParaRPr lang="en-US"/>
          </a:p>
        </p:txBody>
      </p:sp>
    </p:spTree>
    <p:extLst>
      <p:ext uri="{BB962C8B-B14F-4D97-AF65-F5344CB8AC3E}">
        <p14:creationId xmlns:p14="http://schemas.microsoft.com/office/powerpoint/2010/main" val="90972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E1195C-ADE2-C545-AF5B-D1CEE805F3AF}" type="slidenum">
              <a:rPr lang="en-US" smtClean="0"/>
              <a:t>8</a:t>
            </a:fld>
            <a:endParaRPr lang="en-US"/>
          </a:p>
        </p:txBody>
      </p:sp>
    </p:spTree>
    <p:extLst>
      <p:ext uri="{BB962C8B-B14F-4D97-AF65-F5344CB8AC3E}">
        <p14:creationId xmlns:p14="http://schemas.microsoft.com/office/powerpoint/2010/main" val="1993101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E1195C-ADE2-C545-AF5B-D1CEE805F3AF}" type="slidenum">
              <a:rPr lang="en-US" smtClean="0"/>
              <a:t>11</a:t>
            </a:fld>
            <a:endParaRPr lang="en-US"/>
          </a:p>
        </p:txBody>
      </p:sp>
    </p:spTree>
    <p:extLst>
      <p:ext uri="{BB962C8B-B14F-4D97-AF65-F5344CB8AC3E}">
        <p14:creationId xmlns:p14="http://schemas.microsoft.com/office/powerpoint/2010/main" val="12790772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E1195C-ADE2-C545-AF5B-D1CEE805F3AF}" type="slidenum">
              <a:rPr lang="en-US" smtClean="0"/>
              <a:t>13</a:t>
            </a:fld>
            <a:endParaRPr lang="en-US"/>
          </a:p>
        </p:txBody>
      </p:sp>
    </p:spTree>
    <p:extLst>
      <p:ext uri="{BB962C8B-B14F-4D97-AF65-F5344CB8AC3E}">
        <p14:creationId xmlns:p14="http://schemas.microsoft.com/office/powerpoint/2010/main" val="1376005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2BBC97-CC55-3A41-AA34-DEC134C8CECB}" type="datetime1">
              <a:rPr lang="en-GB" smtClean="0"/>
              <a:t>24/08/2016</a:t>
            </a:fld>
            <a:endParaRPr lang="en-US"/>
          </a:p>
        </p:txBody>
      </p:sp>
      <p:sp>
        <p:nvSpPr>
          <p:cNvPr id="5" name="Footer Placeholder 4"/>
          <p:cNvSpPr>
            <a:spLocks noGrp="1"/>
          </p:cNvSpPr>
          <p:nvPr>
            <p:ph type="ftr" sz="quarter" idx="11"/>
          </p:nvPr>
        </p:nvSpPr>
        <p:spPr/>
        <p:txBody>
          <a:bodyPr/>
          <a:lstStyle/>
          <a:p>
            <a:r>
              <a:rPr lang="en-US" smtClean="0"/>
              <a:t>RCPATH Urine Resource</a:t>
            </a:r>
            <a:endParaRPr lang="en-US"/>
          </a:p>
        </p:txBody>
      </p:sp>
      <p:sp>
        <p:nvSpPr>
          <p:cNvPr id="6" name="Slide Number Placeholder 5"/>
          <p:cNvSpPr>
            <a:spLocks noGrp="1"/>
          </p:cNvSpPr>
          <p:nvPr>
            <p:ph type="sldNum" sz="quarter" idx="12"/>
          </p:nvPr>
        </p:nvSpPr>
        <p:spPr/>
        <p:txBody>
          <a:bodyPr/>
          <a:lstStyle/>
          <a:p>
            <a:fld id="{F8DEA2D1-AF7C-BF4D-AB81-852FBC0BA929}" type="slidenum">
              <a:rPr lang="en-US" smtClean="0"/>
              <a:t>‹#›</a:t>
            </a:fld>
            <a:endParaRPr lang="en-US"/>
          </a:p>
        </p:txBody>
      </p:sp>
    </p:spTree>
    <p:extLst>
      <p:ext uri="{BB962C8B-B14F-4D97-AF65-F5344CB8AC3E}">
        <p14:creationId xmlns:p14="http://schemas.microsoft.com/office/powerpoint/2010/main" val="668911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75AECC-94FC-384C-BAF2-052C07320CB3}" type="datetime1">
              <a:rPr lang="en-GB" smtClean="0"/>
              <a:t>24/08/2016</a:t>
            </a:fld>
            <a:endParaRPr lang="en-US"/>
          </a:p>
        </p:txBody>
      </p:sp>
      <p:sp>
        <p:nvSpPr>
          <p:cNvPr id="5" name="Footer Placeholder 4"/>
          <p:cNvSpPr>
            <a:spLocks noGrp="1"/>
          </p:cNvSpPr>
          <p:nvPr>
            <p:ph type="ftr" sz="quarter" idx="11"/>
          </p:nvPr>
        </p:nvSpPr>
        <p:spPr/>
        <p:txBody>
          <a:bodyPr/>
          <a:lstStyle/>
          <a:p>
            <a:r>
              <a:rPr lang="en-US" smtClean="0"/>
              <a:t>RCPATH Urine Resource</a:t>
            </a:r>
            <a:endParaRPr lang="en-US"/>
          </a:p>
        </p:txBody>
      </p:sp>
      <p:sp>
        <p:nvSpPr>
          <p:cNvPr id="6" name="Slide Number Placeholder 5"/>
          <p:cNvSpPr>
            <a:spLocks noGrp="1"/>
          </p:cNvSpPr>
          <p:nvPr>
            <p:ph type="sldNum" sz="quarter" idx="12"/>
          </p:nvPr>
        </p:nvSpPr>
        <p:spPr/>
        <p:txBody>
          <a:bodyPr/>
          <a:lstStyle/>
          <a:p>
            <a:fld id="{F8DEA2D1-AF7C-BF4D-AB81-852FBC0BA929}" type="slidenum">
              <a:rPr lang="en-US" smtClean="0"/>
              <a:t>‹#›</a:t>
            </a:fld>
            <a:endParaRPr lang="en-US"/>
          </a:p>
        </p:txBody>
      </p:sp>
    </p:spTree>
    <p:extLst>
      <p:ext uri="{BB962C8B-B14F-4D97-AF65-F5344CB8AC3E}">
        <p14:creationId xmlns:p14="http://schemas.microsoft.com/office/powerpoint/2010/main" val="1933546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C99F2F-BBFA-8742-A0F7-B1E7B9BDCDAF}" type="datetime1">
              <a:rPr lang="en-GB" smtClean="0"/>
              <a:t>24/08/2016</a:t>
            </a:fld>
            <a:endParaRPr lang="en-US"/>
          </a:p>
        </p:txBody>
      </p:sp>
      <p:sp>
        <p:nvSpPr>
          <p:cNvPr id="5" name="Footer Placeholder 4"/>
          <p:cNvSpPr>
            <a:spLocks noGrp="1"/>
          </p:cNvSpPr>
          <p:nvPr>
            <p:ph type="ftr" sz="quarter" idx="11"/>
          </p:nvPr>
        </p:nvSpPr>
        <p:spPr/>
        <p:txBody>
          <a:bodyPr/>
          <a:lstStyle/>
          <a:p>
            <a:r>
              <a:rPr lang="en-US" smtClean="0"/>
              <a:t>RCPATH Urine Resource</a:t>
            </a:r>
            <a:endParaRPr lang="en-US"/>
          </a:p>
        </p:txBody>
      </p:sp>
      <p:sp>
        <p:nvSpPr>
          <p:cNvPr id="6" name="Slide Number Placeholder 5"/>
          <p:cNvSpPr>
            <a:spLocks noGrp="1"/>
          </p:cNvSpPr>
          <p:nvPr>
            <p:ph type="sldNum" sz="quarter" idx="12"/>
          </p:nvPr>
        </p:nvSpPr>
        <p:spPr/>
        <p:txBody>
          <a:bodyPr/>
          <a:lstStyle/>
          <a:p>
            <a:fld id="{F8DEA2D1-AF7C-BF4D-AB81-852FBC0BA929}" type="slidenum">
              <a:rPr lang="en-US" smtClean="0"/>
              <a:t>‹#›</a:t>
            </a:fld>
            <a:endParaRPr lang="en-US"/>
          </a:p>
        </p:txBody>
      </p:sp>
    </p:spTree>
    <p:extLst>
      <p:ext uri="{BB962C8B-B14F-4D97-AF65-F5344CB8AC3E}">
        <p14:creationId xmlns:p14="http://schemas.microsoft.com/office/powerpoint/2010/main" val="1389831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7CB2AA-BF99-C24E-AC15-CF952ACF8DE9}" type="datetime1">
              <a:rPr lang="en-GB" smtClean="0"/>
              <a:t>24/08/2016</a:t>
            </a:fld>
            <a:endParaRPr lang="en-US"/>
          </a:p>
        </p:txBody>
      </p:sp>
      <p:sp>
        <p:nvSpPr>
          <p:cNvPr id="5" name="Footer Placeholder 4"/>
          <p:cNvSpPr>
            <a:spLocks noGrp="1"/>
          </p:cNvSpPr>
          <p:nvPr>
            <p:ph type="ftr" sz="quarter" idx="11"/>
          </p:nvPr>
        </p:nvSpPr>
        <p:spPr/>
        <p:txBody>
          <a:bodyPr/>
          <a:lstStyle/>
          <a:p>
            <a:r>
              <a:rPr lang="en-US" smtClean="0"/>
              <a:t>RCPATH Urine Resource</a:t>
            </a:r>
            <a:endParaRPr lang="en-US"/>
          </a:p>
        </p:txBody>
      </p:sp>
      <p:sp>
        <p:nvSpPr>
          <p:cNvPr id="6" name="Slide Number Placeholder 5"/>
          <p:cNvSpPr>
            <a:spLocks noGrp="1"/>
          </p:cNvSpPr>
          <p:nvPr>
            <p:ph type="sldNum" sz="quarter" idx="12"/>
          </p:nvPr>
        </p:nvSpPr>
        <p:spPr/>
        <p:txBody>
          <a:bodyPr/>
          <a:lstStyle/>
          <a:p>
            <a:fld id="{F8DEA2D1-AF7C-BF4D-AB81-852FBC0BA929}" type="slidenum">
              <a:rPr lang="en-US" smtClean="0"/>
              <a:t>‹#›</a:t>
            </a:fld>
            <a:endParaRPr lang="en-US"/>
          </a:p>
        </p:txBody>
      </p:sp>
    </p:spTree>
    <p:extLst>
      <p:ext uri="{BB962C8B-B14F-4D97-AF65-F5344CB8AC3E}">
        <p14:creationId xmlns:p14="http://schemas.microsoft.com/office/powerpoint/2010/main" val="18855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0CBAFD-6ECF-1E4B-92C7-625684A724A6}" type="datetime1">
              <a:rPr lang="en-GB" smtClean="0"/>
              <a:t>24/08/2016</a:t>
            </a:fld>
            <a:endParaRPr lang="en-US"/>
          </a:p>
        </p:txBody>
      </p:sp>
      <p:sp>
        <p:nvSpPr>
          <p:cNvPr id="5" name="Footer Placeholder 4"/>
          <p:cNvSpPr>
            <a:spLocks noGrp="1"/>
          </p:cNvSpPr>
          <p:nvPr>
            <p:ph type="ftr" sz="quarter" idx="11"/>
          </p:nvPr>
        </p:nvSpPr>
        <p:spPr/>
        <p:txBody>
          <a:bodyPr/>
          <a:lstStyle/>
          <a:p>
            <a:r>
              <a:rPr lang="en-US" smtClean="0"/>
              <a:t>RCPATH Urine Resource</a:t>
            </a:r>
            <a:endParaRPr lang="en-US"/>
          </a:p>
        </p:txBody>
      </p:sp>
      <p:sp>
        <p:nvSpPr>
          <p:cNvPr id="6" name="Slide Number Placeholder 5"/>
          <p:cNvSpPr>
            <a:spLocks noGrp="1"/>
          </p:cNvSpPr>
          <p:nvPr>
            <p:ph type="sldNum" sz="quarter" idx="12"/>
          </p:nvPr>
        </p:nvSpPr>
        <p:spPr/>
        <p:txBody>
          <a:bodyPr/>
          <a:lstStyle/>
          <a:p>
            <a:fld id="{F8DEA2D1-AF7C-BF4D-AB81-852FBC0BA929}" type="slidenum">
              <a:rPr lang="en-US" smtClean="0"/>
              <a:t>‹#›</a:t>
            </a:fld>
            <a:endParaRPr lang="en-US"/>
          </a:p>
        </p:txBody>
      </p:sp>
    </p:spTree>
    <p:extLst>
      <p:ext uri="{BB962C8B-B14F-4D97-AF65-F5344CB8AC3E}">
        <p14:creationId xmlns:p14="http://schemas.microsoft.com/office/powerpoint/2010/main" val="1755073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FFFA21-292A-9F4D-8473-87F96A7947A6}" type="datetime1">
              <a:rPr lang="en-GB" smtClean="0"/>
              <a:t>24/08/2016</a:t>
            </a:fld>
            <a:endParaRPr lang="en-US"/>
          </a:p>
        </p:txBody>
      </p:sp>
      <p:sp>
        <p:nvSpPr>
          <p:cNvPr id="6" name="Footer Placeholder 5"/>
          <p:cNvSpPr>
            <a:spLocks noGrp="1"/>
          </p:cNvSpPr>
          <p:nvPr>
            <p:ph type="ftr" sz="quarter" idx="11"/>
          </p:nvPr>
        </p:nvSpPr>
        <p:spPr/>
        <p:txBody>
          <a:bodyPr/>
          <a:lstStyle/>
          <a:p>
            <a:r>
              <a:rPr lang="en-US" smtClean="0"/>
              <a:t>RCPATH Urine Resource</a:t>
            </a:r>
            <a:endParaRPr lang="en-US"/>
          </a:p>
        </p:txBody>
      </p:sp>
      <p:sp>
        <p:nvSpPr>
          <p:cNvPr id="7" name="Slide Number Placeholder 6"/>
          <p:cNvSpPr>
            <a:spLocks noGrp="1"/>
          </p:cNvSpPr>
          <p:nvPr>
            <p:ph type="sldNum" sz="quarter" idx="12"/>
          </p:nvPr>
        </p:nvSpPr>
        <p:spPr/>
        <p:txBody>
          <a:bodyPr/>
          <a:lstStyle/>
          <a:p>
            <a:fld id="{F8DEA2D1-AF7C-BF4D-AB81-852FBC0BA929}" type="slidenum">
              <a:rPr lang="en-US" smtClean="0"/>
              <a:t>‹#›</a:t>
            </a:fld>
            <a:endParaRPr lang="en-US"/>
          </a:p>
        </p:txBody>
      </p:sp>
    </p:spTree>
    <p:extLst>
      <p:ext uri="{BB962C8B-B14F-4D97-AF65-F5344CB8AC3E}">
        <p14:creationId xmlns:p14="http://schemas.microsoft.com/office/powerpoint/2010/main" val="1825515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71DE41-3791-8744-9620-267BD799A28D}" type="datetime1">
              <a:rPr lang="en-GB" smtClean="0"/>
              <a:t>24/08/2016</a:t>
            </a:fld>
            <a:endParaRPr lang="en-US"/>
          </a:p>
        </p:txBody>
      </p:sp>
      <p:sp>
        <p:nvSpPr>
          <p:cNvPr id="8" name="Footer Placeholder 7"/>
          <p:cNvSpPr>
            <a:spLocks noGrp="1"/>
          </p:cNvSpPr>
          <p:nvPr>
            <p:ph type="ftr" sz="quarter" idx="11"/>
          </p:nvPr>
        </p:nvSpPr>
        <p:spPr/>
        <p:txBody>
          <a:bodyPr/>
          <a:lstStyle/>
          <a:p>
            <a:r>
              <a:rPr lang="en-US" smtClean="0"/>
              <a:t>RCPATH Urine Resource</a:t>
            </a:r>
            <a:endParaRPr lang="en-US"/>
          </a:p>
        </p:txBody>
      </p:sp>
      <p:sp>
        <p:nvSpPr>
          <p:cNvPr id="9" name="Slide Number Placeholder 8"/>
          <p:cNvSpPr>
            <a:spLocks noGrp="1"/>
          </p:cNvSpPr>
          <p:nvPr>
            <p:ph type="sldNum" sz="quarter" idx="12"/>
          </p:nvPr>
        </p:nvSpPr>
        <p:spPr/>
        <p:txBody>
          <a:bodyPr/>
          <a:lstStyle/>
          <a:p>
            <a:fld id="{F8DEA2D1-AF7C-BF4D-AB81-852FBC0BA929}" type="slidenum">
              <a:rPr lang="en-US" smtClean="0"/>
              <a:t>‹#›</a:t>
            </a:fld>
            <a:endParaRPr lang="en-US"/>
          </a:p>
        </p:txBody>
      </p:sp>
    </p:spTree>
    <p:extLst>
      <p:ext uri="{BB962C8B-B14F-4D97-AF65-F5344CB8AC3E}">
        <p14:creationId xmlns:p14="http://schemas.microsoft.com/office/powerpoint/2010/main" val="336412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DC2DBE-4E5C-F340-B4DE-36FD2DD42FDF}" type="datetime1">
              <a:rPr lang="en-GB" smtClean="0"/>
              <a:t>24/08/2016</a:t>
            </a:fld>
            <a:endParaRPr lang="en-US"/>
          </a:p>
        </p:txBody>
      </p:sp>
      <p:sp>
        <p:nvSpPr>
          <p:cNvPr id="4" name="Footer Placeholder 3"/>
          <p:cNvSpPr>
            <a:spLocks noGrp="1"/>
          </p:cNvSpPr>
          <p:nvPr>
            <p:ph type="ftr" sz="quarter" idx="11"/>
          </p:nvPr>
        </p:nvSpPr>
        <p:spPr/>
        <p:txBody>
          <a:bodyPr/>
          <a:lstStyle/>
          <a:p>
            <a:r>
              <a:rPr lang="en-US" smtClean="0"/>
              <a:t>RCPATH Urine Resource</a:t>
            </a:r>
            <a:endParaRPr lang="en-US"/>
          </a:p>
        </p:txBody>
      </p:sp>
      <p:sp>
        <p:nvSpPr>
          <p:cNvPr id="5" name="Slide Number Placeholder 4"/>
          <p:cNvSpPr>
            <a:spLocks noGrp="1"/>
          </p:cNvSpPr>
          <p:nvPr>
            <p:ph type="sldNum" sz="quarter" idx="12"/>
          </p:nvPr>
        </p:nvSpPr>
        <p:spPr/>
        <p:txBody>
          <a:bodyPr/>
          <a:lstStyle/>
          <a:p>
            <a:fld id="{F8DEA2D1-AF7C-BF4D-AB81-852FBC0BA929}" type="slidenum">
              <a:rPr lang="en-US" smtClean="0"/>
              <a:t>‹#›</a:t>
            </a:fld>
            <a:endParaRPr lang="en-US"/>
          </a:p>
        </p:txBody>
      </p:sp>
    </p:spTree>
    <p:extLst>
      <p:ext uri="{BB962C8B-B14F-4D97-AF65-F5344CB8AC3E}">
        <p14:creationId xmlns:p14="http://schemas.microsoft.com/office/powerpoint/2010/main" val="1910567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C896F0-1854-D747-8883-7024BDE9FEC4}" type="datetime1">
              <a:rPr lang="en-GB" smtClean="0"/>
              <a:t>24/08/2016</a:t>
            </a:fld>
            <a:endParaRPr lang="en-US"/>
          </a:p>
        </p:txBody>
      </p:sp>
      <p:sp>
        <p:nvSpPr>
          <p:cNvPr id="3" name="Footer Placeholder 2"/>
          <p:cNvSpPr>
            <a:spLocks noGrp="1"/>
          </p:cNvSpPr>
          <p:nvPr>
            <p:ph type="ftr" sz="quarter" idx="11"/>
          </p:nvPr>
        </p:nvSpPr>
        <p:spPr/>
        <p:txBody>
          <a:bodyPr/>
          <a:lstStyle/>
          <a:p>
            <a:r>
              <a:rPr lang="en-US" smtClean="0"/>
              <a:t>RCPATH Urine Resource</a:t>
            </a:r>
            <a:endParaRPr lang="en-US"/>
          </a:p>
        </p:txBody>
      </p:sp>
      <p:sp>
        <p:nvSpPr>
          <p:cNvPr id="4" name="Slide Number Placeholder 3"/>
          <p:cNvSpPr>
            <a:spLocks noGrp="1"/>
          </p:cNvSpPr>
          <p:nvPr>
            <p:ph type="sldNum" sz="quarter" idx="12"/>
          </p:nvPr>
        </p:nvSpPr>
        <p:spPr/>
        <p:txBody>
          <a:bodyPr/>
          <a:lstStyle/>
          <a:p>
            <a:fld id="{F8DEA2D1-AF7C-BF4D-AB81-852FBC0BA929}" type="slidenum">
              <a:rPr lang="en-US" smtClean="0"/>
              <a:t>‹#›</a:t>
            </a:fld>
            <a:endParaRPr lang="en-US"/>
          </a:p>
        </p:txBody>
      </p:sp>
    </p:spTree>
    <p:extLst>
      <p:ext uri="{BB962C8B-B14F-4D97-AF65-F5344CB8AC3E}">
        <p14:creationId xmlns:p14="http://schemas.microsoft.com/office/powerpoint/2010/main" val="1729037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CCB59E-64C2-2A42-A021-D942F5AAEF38}" type="datetime1">
              <a:rPr lang="en-GB" smtClean="0"/>
              <a:t>24/08/2016</a:t>
            </a:fld>
            <a:endParaRPr lang="en-US"/>
          </a:p>
        </p:txBody>
      </p:sp>
      <p:sp>
        <p:nvSpPr>
          <p:cNvPr id="6" name="Footer Placeholder 5"/>
          <p:cNvSpPr>
            <a:spLocks noGrp="1"/>
          </p:cNvSpPr>
          <p:nvPr>
            <p:ph type="ftr" sz="quarter" idx="11"/>
          </p:nvPr>
        </p:nvSpPr>
        <p:spPr/>
        <p:txBody>
          <a:bodyPr/>
          <a:lstStyle/>
          <a:p>
            <a:r>
              <a:rPr lang="en-US" smtClean="0"/>
              <a:t>RCPATH Urine Resource</a:t>
            </a:r>
            <a:endParaRPr lang="en-US"/>
          </a:p>
        </p:txBody>
      </p:sp>
      <p:sp>
        <p:nvSpPr>
          <p:cNvPr id="7" name="Slide Number Placeholder 6"/>
          <p:cNvSpPr>
            <a:spLocks noGrp="1"/>
          </p:cNvSpPr>
          <p:nvPr>
            <p:ph type="sldNum" sz="quarter" idx="12"/>
          </p:nvPr>
        </p:nvSpPr>
        <p:spPr/>
        <p:txBody>
          <a:bodyPr/>
          <a:lstStyle/>
          <a:p>
            <a:fld id="{F8DEA2D1-AF7C-BF4D-AB81-852FBC0BA929}" type="slidenum">
              <a:rPr lang="en-US" smtClean="0"/>
              <a:t>‹#›</a:t>
            </a:fld>
            <a:endParaRPr lang="en-US"/>
          </a:p>
        </p:txBody>
      </p:sp>
    </p:spTree>
    <p:extLst>
      <p:ext uri="{BB962C8B-B14F-4D97-AF65-F5344CB8AC3E}">
        <p14:creationId xmlns:p14="http://schemas.microsoft.com/office/powerpoint/2010/main" val="178181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177B7-D5DA-5C4F-85C4-0074D1CDD59D}" type="datetime1">
              <a:rPr lang="en-GB" smtClean="0"/>
              <a:t>24/08/2016</a:t>
            </a:fld>
            <a:endParaRPr lang="en-US"/>
          </a:p>
        </p:txBody>
      </p:sp>
      <p:sp>
        <p:nvSpPr>
          <p:cNvPr id="6" name="Footer Placeholder 5"/>
          <p:cNvSpPr>
            <a:spLocks noGrp="1"/>
          </p:cNvSpPr>
          <p:nvPr>
            <p:ph type="ftr" sz="quarter" idx="11"/>
          </p:nvPr>
        </p:nvSpPr>
        <p:spPr/>
        <p:txBody>
          <a:bodyPr/>
          <a:lstStyle/>
          <a:p>
            <a:r>
              <a:rPr lang="en-US" smtClean="0"/>
              <a:t>RCPATH Urine Resource</a:t>
            </a:r>
            <a:endParaRPr lang="en-US"/>
          </a:p>
        </p:txBody>
      </p:sp>
      <p:sp>
        <p:nvSpPr>
          <p:cNvPr id="7" name="Slide Number Placeholder 6"/>
          <p:cNvSpPr>
            <a:spLocks noGrp="1"/>
          </p:cNvSpPr>
          <p:nvPr>
            <p:ph type="sldNum" sz="quarter" idx="12"/>
          </p:nvPr>
        </p:nvSpPr>
        <p:spPr/>
        <p:txBody>
          <a:bodyPr/>
          <a:lstStyle/>
          <a:p>
            <a:fld id="{F8DEA2D1-AF7C-BF4D-AB81-852FBC0BA929}" type="slidenum">
              <a:rPr lang="en-US" smtClean="0"/>
              <a:t>‹#›</a:t>
            </a:fld>
            <a:endParaRPr lang="en-US"/>
          </a:p>
        </p:txBody>
      </p:sp>
    </p:spTree>
    <p:extLst>
      <p:ext uri="{BB962C8B-B14F-4D97-AF65-F5344CB8AC3E}">
        <p14:creationId xmlns:p14="http://schemas.microsoft.com/office/powerpoint/2010/main" val="1103308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26CF1A-527C-6D44-86DE-D6F39B1EA935}" type="datetime1">
              <a:rPr lang="en-GB" smtClean="0"/>
              <a:t>24/08/2016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RCPATH Urine Resource</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DEA2D1-AF7C-BF4D-AB81-852FBC0BA929}" type="slidenum">
              <a:rPr lang="en-US" smtClean="0"/>
              <a:t>‹#›</a:t>
            </a:fld>
            <a:endParaRPr lang="en-US"/>
          </a:p>
        </p:txBody>
      </p:sp>
    </p:spTree>
    <p:extLst>
      <p:ext uri="{BB962C8B-B14F-4D97-AF65-F5344CB8AC3E}">
        <p14:creationId xmlns:p14="http://schemas.microsoft.com/office/powerpoint/2010/main" val="353204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latin typeface="Myriad Pro" charset="0"/>
                <a:ea typeface="Myriad Pro" charset="0"/>
                <a:cs typeface="Myriad Pro" charset="0"/>
              </a:rPr>
              <a:t>URINE TROUBLE</a:t>
            </a:r>
            <a:endParaRPr lang="en-US" b="1" dirty="0">
              <a:latin typeface="Myriad Pro" charset="0"/>
              <a:ea typeface="Myriad Pro" charset="0"/>
              <a:cs typeface="Myriad Pro" charset="0"/>
            </a:endParaRPr>
          </a:p>
        </p:txBody>
      </p:sp>
      <p:sp>
        <p:nvSpPr>
          <p:cNvPr id="3" name="Subtitle 2"/>
          <p:cNvSpPr>
            <a:spLocks noGrp="1"/>
          </p:cNvSpPr>
          <p:nvPr>
            <p:ph type="subTitle" idx="1"/>
          </p:nvPr>
        </p:nvSpPr>
        <p:spPr/>
        <p:txBody>
          <a:bodyPr/>
          <a:lstStyle/>
          <a:p>
            <a:r>
              <a:rPr lang="en-US" smtClean="0">
                <a:latin typeface="Myriad Pro" charset="0"/>
                <a:ea typeface="Myriad Pro" charset="0"/>
                <a:cs typeface="Myriad Pro" charset="0"/>
              </a:rPr>
              <a:t>URINE </a:t>
            </a:r>
            <a:r>
              <a:rPr lang="en-US" dirty="0" smtClean="0">
                <a:latin typeface="Myriad Pro" charset="0"/>
                <a:ea typeface="Myriad Pro" charset="0"/>
                <a:cs typeface="Myriad Pro" charset="0"/>
              </a:rPr>
              <a:t>RESOURCE</a:t>
            </a:r>
            <a:endParaRPr lang="en-US" dirty="0">
              <a:latin typeface="Myriad Pro" charset="0"/>
              <a:ea typeface="Myriad Pro" charset="0"/>
              <a:cs typeface="Myriad Pro" charset="0"/>
            </a:endParaRPr>
          </a:p>
        </p:txBody>
      </p:sp>
      <p:sp>
        <p:nvSpPr>
          <p:cNvPr id="4" name="Footer Placeholder 3"/>
          <p:cNvSpPr>
            <a:spLocks noGrp="1"/>
          </p:cNvSpPr>
          <p:nvPr>
            <p:ph type="ftr" sz="quarter" idx="11"/>
          </p:nvPr>
        </p:nvSpPr>
        <p:spPr/>
        <p:txBody>
          <a:bodyPr/>
          <a:lstStyle/>
          <a:p>
            <a:r>
              <a:rPr lang="en-US" smtClean="0"/>
              <a:t>RCPATH Urine Resource</a:t>
            </a:r>
            <a:endParaRPr lang="en-US"/>
          </a:p>
        </p:txBody>
      </p:sp>
      <p:sp>
        <p:nvSpPr>
          <p:cNvPr id="5" name="Slide Number Placeholder 4"/>
          <p:cNvSpPr>
            <a:spLocks noGrp="1"/>
          </p:cNvSpPr>
          <p:nvPr>
            <p:ph type="sldNum" sz="quarter" idx="12"/>
          </p:nvPr>
        </p:nvSpPr>
        <p:spPr/>
        <p:txBody>
          <a:bodyPr/>
          <a:lstStyle/>
          <a:p>
            <a:fld id="{F8DEA2D1-AF7C-BF4D-AB81-852FBC0BA929}" type="slidenum">
              <a:rPr lang="en-US" smtClean="0"/>
              <a:t>1</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2246" y="1122363"/>
            <a:ext cx="1707508" cy="1055605"/>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272" y="6327475"/>
            <a:ext cx="1210353" cy="336457"/>
          </a:xfrm>
          <a:prstGeom prst="rect">
            <a:avLst/>
          </a:prstGeom>
        </p:spPr>
      </p:pic>
    </p:spTree>
    <p:extLst>
      <p:ext uri="{BB962C8B-B14F-4D97-AF65-F5344CB8AC3E}">
        <p14:creationId xmlns:p14="http://schemas.microsoft.com/office/powerpoint/2010/main" val="326386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839" y="365125"/>
            <a:ext cx="11969392" cy="1325563"/>
          </a:xfrm>
        </p:spPr>
        <p:txBody>
          <a:bodyPr/>
          <a:lstStyle/>
          <a:p>
            <a:pPr algn="ctr"/>
            <a:r>
              <a:rPr lang="en-US" b="1" dirty="0">
                <a:solidFill>
                  <a:schemeClr val="accent6">
                    <a:lumMod val="75000"/>
                  </a:schemeClr>
                </a:solidFill>
                <a:latin typeface="Myriad Pro" charset="0"/>
                <a:ea typeface="Myriad Pro" charset="0"/>
                <a:cs typeface="Myriad Pro" charset="0"/>
              </a:rPr>
              <a:t>GREEN URINE</a:t>
            </a:r>
            <a:endParaRPr lang="en-US" b="1" dirty="0">
              <a:solidFill>
                <a:srgbClr val="E389FE"/>
              </a:solidFill>
              <a:latin typeface="Myriad Pro" charset="0"/>
              <a:ea typeface="Myriad Pro" charset="0"/>
              <a:cs typeface="Myriad Pro" charset="0"/>
            </a:endParaRPr>
          </a:p>
        </p:txBody>
      </p:sp>
      <p:sp>
        <p:nvSpPr>
          <p:cNvPr id="3" name="Content Placeholder 2"/>
          <p:cNvSpPr>
            <a:spLocks noGrp="1"/>
          </p:cNvSpPr>
          <p:nvPr>
            <p:ph idx="1"/>
          </p:nvPr>
        </p:nvSpPr>
        <p:spPr>
          <a:xfrm>
            <a:off x="838200" y="2028825"/>
            <a:ext cx="10625920" cy="3223895"/>
          </a:xfrm>
        </p:spPr>
        <p:txBody>
          <a:bodyPr>
            <a:normAutofit/>
          </a:bodyPr>
          <a:lstStyle/>
          <a:p>
            <a:pPr lvl="0"/>
            <a:r>
              <a:rPr lang="en-US" dirty="0">
                <a:latin typeface="Myriad Pro" charset="0"/>
                <a:ea typeface="Myriad Pro" charset="0"/>
                <a:cs typeface="Myriad Pro" charset="0"/>
              </a:rPr>
              <a:t>Cystitis, caused by the bacteria </a:t>
            </a:r>
            <a:r>
              <a:rPr lang="en-US" i="1" dirty="0">
                <a:latin typeface="Myriad Pro" charset="0"/>
                <a:ea typeface="Myriad Pro" charset="0"/>
                <a:cs typeface="Myriad Pro" charset="0"/>
              </a:rPr>
              <a:t>Pseudomonas aeruginosa</a:t>
            </a:r>
            <a:r>
              <a:rPr lang="en-US" dirty="0">
                <a:latin typeface="Myriad Pro" charset="0"/>
                <a:ea typeface="Myriad Pro" charset="0"/>
                <a:cs typeface="Myriad Pro" charset="0"/>
              </a:rPr>
              <a:t>, can turn your urine green. </a:t>
            </a:r>
          </a:p>
          <a:p>
            <a:r>
              <a:rPr lang="en-US" sz="2000" dirty="0">
                <a:solidFill>
                  <a:schemeClr val="accent6">
                    <a:lumMod val="75000"/>
                  </a:schemeClr>
                </a:solidFill>
                <a:latin typeface="Myriad Pro" charset="0"/>
                <a:ea typeface="Myriad Pro" charset="0"/>
                <a:cs typeface="Myriad Pro" charset="0"/>
              </a:rPr>
              <a:t>Bacteria can produce pigmented byproducts causing the </a:t>
            </a:r>
            <a:r>
              <a:rPr lang="en-US" sz="2000" dirty="0" err="1">
                <a:solidFill>
                  <a:schemeClr val="accent6">
                    <a:lumMod val="75000"/>
                  </a:schemeClr>
                </a:solidFill>
                <a:latin typeface="Myriad Pro" charset="0"/>
                <a:ea typeface="Myriad Pro" charset="0"/>
                <a:cs typeface="Myriad Pro" charset="0"/>
              </a:rPr>
              <a:t>colour</a:t>
            </a:r>
            <a:r>
              <a:rPr lang="en-US" sz="2000" dirty="0">
                <a:solidFill>
                  <a:schemeClr val="accent6">
                    <a:lumMod val="75000"/>
                  </a:schemeClr>
                </a:solidFill>
                <a:latin typeface="Myriad Pro" charset="0"/>
                <a:ea typeface="Myriad Pro" charset="0"/>
                <a:cs typeface="Myriad Pro" charset="0"/>
              </a:rPr>
              <a:t> change of your urine</a:t>
            </a:r>
            <a:r>
              <a:rPr lang="en-US" sz="2000" dirty="0" smtClean="0">
                <a:solidFill>
                  <a:schemeClr val="accent6">
                    <a:lumMod val="75000"/>
                  </a:schemeClr>
                </a:solidFill>
                <a:latin typeface="Myriad Pro" charset="0"/>
                <a:ea typeface="Myriad Pro" charset="0"/>
                <a:cs typeface="Myriad Pro" charset="0"/>
              </a:rPr>
              <a:t>.</a:t>
            </a:r>
          </a:p>
          <a:p>
            <a:endParaRPr lang="en-US" sz="2000" dirty="0">
              <a:solidFill>
                <a:schemeClr val="accent6">
                  <a:lumMod val="75000"/>
                </a:schemeClr>
              </a:solidFill>
              <a:latin typeface="Myriad Pro" charset="0"/>
              <a:ea typeface="Myriad Pro" charset="0"/>
              <a:cs typeface="Myriad Pro" charset="0"/>
            </a:endParaRPr>
          </a:p>
          <a:p>
            <a:pPr lvl="0"/>
            <a:r>
              <a:rPr lang="en-US" dirty="0" smtClean="0">
                <a:latin typeface="Myriad Pro" charset="0"/>
                <a:ea typeface="Myriad Pro" charset="0"/>
                <a:cs typeface="Myriad Pro" charset="0"/>
              </a:rPr>
              <a:t>Some </a:t>
            </a:r>
            <a:r>
              <a:rPr lang="en-US" dirty="0">
                <a:latin typeface="Myriad Pro" charset="0"/>
                <a:ea typeface="Myriad Pro" charset="0"/>
                <a:cs typeface="Myriad Pro" charset="0"/>
              </a:rPr>
              <a:t>chemicals called phenols (used to treat Parkinson’s disease and present in some antidepressants) can turn your urine light green. </a:t>
            </a:r>
          </a:p>
          <a:p>
            <a:r>
              <a:rPr lang="en-US" sz="2000" dirty="0">
                <a:solidFill>
                  <a:schemeClr val="accent6">
                    <a:lumMod val="75000"/>
                  </a:schemeClr>
                </a:solidFill>
              </a:rPr>
              <a:t>The excreted drug causes the </a:t>
            </a:r>
            <a:r>
              <a:rPr lang="en-US" sz="2000" dirty="0" err="1">
                <a:solidFill>
                  <a:schemeClr val="accent6">
                    <a:lumMod val="75000"/>
                  </a:schemeClr>
                </a:solidFill>
              </a:rPr>
              <a:t>colour</a:t>
            </a:r>
            <a:r>
              <a:rPr lang="en-US" sz="2000" dirty="0">
                <a:solidFill>
                  <a:schemeClr val="accent6">
                    <a:lumMod val="75000"/>
                  </a:schemeClr>
                </a:solidFill>
              </a:rPr>
              <a:t> change of your urine. </a:t>
            </a:r>
          </a:p>
          <a:p>
            <a:endParaRPr lang="en-US" sz="2000" dirty="0">
              <a:solidFill>
                <a:schemeClr val="accent6">
                  <a:lumMod val="75000"/>
                </a:schemeClr>
              </a:solidFill>
              <a:latin typeface="Myriad Pro" charset="0"/>
              <a:ea typeface="Myriad Pro" charset="0"/>
              <a:cs typeface="Myriad Pro" charset="0"/>
            </a:endParaRPr>
          </a:p>
        </p:txBody>
      </p:sp>
      <p:sp>
        <p:nvSpPr>
          <p:cNvPr id="6" name="Footer Placeholder 3"/>
          <p:cNvSpPr>
            <a:spLocks noGrp="1"/>
          </p:cNvSpPr>
          <p:nvPr>
            <p:ph type="ftr" sz="quarter" idx="11"/>
          </p:nvPr>
        </p:nvSpPr>
        <p:spPr>
          <a:xfrm>
            <a:off x="3966681" y="6250905"/>
            <a:ext cx="4114800" cy="365125"/>
          </a:xfrm>
        </p:spPr>
        <p:txBody>
          <a:bodyPr/>
          <a:lstStyle/>
          <a:p>
            <a:r>
              <a:rPr lang="en-US" smtClean="0"/>
              <a:t>RCPATH Urine Resource</a:t>
            </a:r>
            <a:endParaRPr lang="en-US"/>
          </a:p>
        </p:txBody>
      </p:sp>
      <p:sp>
        <p:nvSpPr>
          <p:cNvPr id="7" name="Slide Number Placeholder 4"/>
          <p:cNvSpPr>
            <a:spLocks noGrp="1"/>
          </p:cNvSpPr>
          <p:nvPr>
            <p:ph type="sldNum" sz="quarter" idx="12"/>
          </p:nvPr>
        </p:nvSpPr>
        <p:spPr>
          <a:xfrm>
            <a:off x="8610600" y="6250905"/>
            <a:ext cx="2743200" cy="365125"/>
          </a:xfrm>
        </p:spPr>
        <p:txBody>
          <a:bodyPr/>
          <a:lstStyle/>
          <a:p>
            <a:r>
              <a:rPr lang="en-US" dirty="0" smtClean="0"/>
              <a:t>10/13</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503" y="6302933"/>
            <a:ext cx="461629" cy="285386"/>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9283" y="6262378"/>
            <a:ext cx="1210353" cy="336457"/>
          </a:xfrm>
          <a:prstGeom prst="rect">
            <a:avLst/>
          </a:prstGeom>
        </p:spPr>
      </p:pic>
    </p:spTree>
    <p:extLst>
      <p:ext uri="{BB962C8B-B14F-4D97-AF65-F5344CB8AC3E}">
        <p14:creationId xmlns:p14="http://schemas.microsoft.com/office/powerpoint/2010/main" val="1140135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chemeClr val="accent6">
                    <a:lumMod val="75000"/>
                  </a:schemeClr>
                </a:solidFill>
                <a:latin typeface="Myriad Pro" charset="0"/>
                <a:ea typeface="Myriad Pro" charset="0"/>
                <a:cs typeface="Myriad Pro" charset="0"/>
              </a:rPr>
              <a:t>GREEN URINE COULD ALSO MEAN</a:t>
            </a:r>
            <a:r>
              <a:rPr lang="is-IS" b="1" dirty="0" smtClean="0">
                <a:solidFill>
                  <a:schemeClr val="accent6">
                    <a:lumMod val="75000"/>
                  </a:schemeClr>
                </a:solidFill>
                <a:latin typeface="Myriad Pro" charset="0"/>
                <a:ea typeface="Myriad Pro" charset="0"/>
                <a:cs typeface="Myriad Pro" charset="0"/>
              </a:rPr>
              <a:t>…</a:t>
            </a:r>
            <a:endParaRPr lang="en-US" b="1" dirty="0">
              <a:solidFill>
                <a:schemeClr val="accent6">
                  <a:lumMod val="75000"/>
                </a:schemeClr>
              </a:solidFill>
              <a:latin typeface="Myriad Pro" charset="0"/>
              <a:ea typeface="Myriad Pro" charset="0"/>
              <a:cs typeface="Myriad Pro" charset="0"/>
            </a:endParaRPr>
          </a:p>
        </p:txBody>
      </p:sp>
      <p:sp>
        <p:nvSpPr>
          <p:cNvPr id="3" name="Content Placeholder 2"/>
          <p:cNvSpPr>
            <a:spLocks noGrp="1"/>
          </p:cNvSpPr>
          <p:nvPr>
            <p:ph idx="1"/>
          </p:nvPr>
        </p:nvSpPr>
        <p:spPr>
          <a:xfrm>
            <a:off x="838200" y="2546985"/>
            <a:ext cx="10625920" cy="1903096"/>
          </a:xfrm>
        </p:spPr>
        <p:txBody>
          <a:bodyPr>
            <a:normAutofit/>
          </a:bodyPr>
          <a:lstStyle/>
          <a:p>
            <a:pPr lvl="0"/>
            <a:r>
              <a:rPr lang="en-US" dirty="0">
                <a:latin typeface="Myriad Pro" charset="0"/>
                <a:ea typeface="Myriad Pro" charset="0"/>
                <a:cs typeface="Myriad Pro" charset="0"/>
              </a:rPr>
              <a:t>Eating asparagus can turn your urine </a:t>
            </a:r>
            <a:r>
              <a:rPr lang="en-US" dirty="0" smtClean="0">
                <a:latin typeface="Myriad Pro" charset="0"/>
                <a:ea typeface="Myriad Pro" charset="0"/>
                <a:cs typeface="Myriad Pro" charset="0"/>
              </a:rPr>
              <a:t>green.</a:t>
            </a:r>
          </a:p>
          <a:p>
            <a:pPr lvl="0"/>
            <a:r>
              <a:rPr lang="en-US" sz="2000" dirty="0" smtClean="0">
                <a:solidFill>
                  <a:schemeClr val="accent6">
                    <a:lumMod val="75000"/>
                  </a:schemeClr>
                </a:solidFill>
                <a:latin typeface="Myriad Pro" charset="0"/>
                <a:ea typeface="Myriad Pro" charset="0"/>
                <a:cs typeface="Myriad Pro" charset="0"/>
              </a:rPr>
              <a:t>Pigments </a:t>
            </a:r>
            <a:r>
              <a:rPr lang="en-US" sz="2000" dirty="0">
                <a:solidFill>
                  <a:schemeClr val="accent6">
                    <a:lumMod val="75000"/>
                  </a:schemeClr>
                </a:solidFill>
                <a:latin typeface="Myriad Pro" charset="0"/>
                <a:ea typeface="Myriad Pro" charset="0"/>
                <a:cs typeface="Myriad Pro" charset="0"/>
              </a:rPr>
              <a:t>such as anthocyanins (blue-green) and various </a:t>
            </a:r>
            <a:r>
              <a:rPr lang="en-US" sz="2000" dirty="0" err="1">
                <a:solidFill>
                  <a:schemeClr val="accent6">
                    <a:lumMod val="75000"/>
                  </a:schemeClr>
                </a:solidFill>
                <a:latin typeface="Myriad Pro" charset="0"/>
                <a:ea typeface="Myriad Pro" charset="0"/>
                <a:cs typeface="Myriad Pro" charset="0"/>
              </a:rPr>
              <a:t>sulphuric</a:t>
            </a:r>
            <a:r>
              <a:rPr lang="en-US" sz="2000" dirty="0">
                <a:solidFill>
                  <a:schemeClr val="accent6">
                    <a:lumMod val="75000"/>
                  </a:schemeClr>
                </a:solidFill>
                <a:latin typeface="Myriad Pro" charset="0"/>
                <a:ea typeface="Myriad Pro" charset="0"/>
                <a:cs typeface="Myriad Pro" charset="0"/>
              </a:rPr>
              <a:t> compounds broken down when digesting asparagus, can enter your urine. (You could also discuss the pungent, </a:t>
            </a:r>
            <a:r>
              <a:rPr lang="en-US" sz="2000" dirty="0" err="1">
                <a:solidFill>
                  <a:schemeClr val="accent6">
                    <a:lumMod val="75000"/>
                  </a:schemeClr>
                </a:solidFill>
                <a:latin typeface="Myriad Pro" charset="0"/>
                <a:ea typeface="Myriad Pro" charset="0"/>
                <a:cs typeface="Myriad Pro" charset="0"/>
              </a:rPr>
              <a:t>sulphur</a:t>
            </a:r>
            <a:r>
              <a:rPr lang="en-US" sz="2000" dirty="0">
                <a:solidFill>
                  <a:schemeClr val="accent6">
                    <a:lumMod val="75000"/>
                  </a:schemeClr>
                </a:solidFill>
                <a:latin typeface="Myriad Pro" charset="0"/>
                <a:ea typeface="Myriad Pro" charset="0"/>
                <a:cs typeface="Myriad Pro" charset="0"/>
              </a:rPr>
              <a:t>-like smells: but is this </a:t>
            </a:r>
            <a:r>
              <a:rPr lang="en-US" sz="2000" dirty="0" err="1">
                <a:solidFill>
                  <a:schemeClr val="accent6">
                    <a:lumMod val="75000"/>
                  </a:schemeClr>
                </a:solidFill>
                <a:latin typeface="Myriad Pro" charset="0"/>
                <a:ea typeface="Myriad Pro" charset="0"/>
                <a:cs typeface="Myriad Pro" charset="0"/>
              </a:rPr>
              <a:t>odour</a:t>
            </a:r>
            <a:r>
              <a:rPr lang="en-US" sz="2000" dirty="0">
                <a:solidFill>
                  <a:schemeClr val="accent6">
                    <a:lumMod val="75000"/>
                  </a:schemeClr>
                </a:solidFill>
                <a:latin typeface="Myriad Pro" charset="0"/>
                <a:ea typeface="Myriad Pro" charset="0"/>
                <a:cs typeface="Myriad Pro" charset="0"/>
              </a:rPr>
              <a:t> because some of us can smell it whereas others cannot? Genetic differences). </a:t>
            </a:r>
          </a:p>
        </p:txBody>
      </p:sp>
      <p:sp>
        <p:nvSpPr>
          <p:cNvPr id="6" name="Footer Placeholder 3"/>
          <p:cNvSpPr>
            <a:spLocks noGrp="1"/>
          </p:cNvSpPr>
          <p:nvPr>
            <p:ph type="ftr" sz="quarter" idx="11"/>
          </p:nvPr>
        </p:nvSpPr>
        <p:spPr>
          <a:xfrm>
            <a:off x="3966681" y="6250905"/>
            <a:ext cx="4114800" cy="365125"/>
          </a:xfrm>
        </p:spPr>
        <p:txBody>
          <a:bodyPr/>
          <a:lstStyle/>
          <a:p>
            <a:r>
              <a:rPr lang="en-US" smtClean="0"/>
              <a:t>RCPATH Urine Resource</a:t>
            </a:r>
            <a:endParaRPr lang="en-US"/>
          </a:p>
        </p:txBody>
      </p:sp>
      <p:sp>
        <p:nvSpPr>
          <p:cNvPr id="7" name="Slide Number Placeholder 4"/>
          <p:cNvSpPr>
            <a:spLocks noGrp="1"/>
          </p:cNvSpPr>
          <p:nvPr>
            <p:ph type="sldNum" sz="quarter" idx="12"/>
          </p:nvPr>
        </p:nvSpPr>
        <p:spPr>
          <a:xfrm>
            <a:off x="8610600" y="6250905"/>
            <a:ext cx="2743200" cy="365125"/>
          </a:xfrm>
        </p:spPr>
        <p:txBody>
          <a:bodyPr/>
          <a:lstStyle/>
          <a:p>
            <a:r>
              <a:rPr lang="en-US" dirty="0" smtClean="0"/>
              <a:t>11/13</a:t>
            </a:r>
            <a:endParaRPr lang="en-US"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503" y="6302933"/>
            <a:ext cx="461629" cy="285386"/>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9283" y="6262378"/>
            <a:ext cx="1210353" cy="336457"/>
          </a:xfrm>
          <a:prstGeom prst="rect">
            <a:avLst/>
          </a:prstGeom>
        </p:spPr>
      </p:pic>
    </p:spTree>
    <p:extLst>
      <p:ext uri="{BB962C8B-B14F-4D97-AF65-F5344CB8AC3E}">
        <p14:creationId xmlns:p14="http://schemas.microsoft.com/office/powerpoint/2010/main" val="1078481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839" y="365125"/>
            <a:ext cx="11969392" cy="1325563"/>
          </a:xfrm>
        </p:spPr>
        <p:txBody>
          <a:bodyPr/>
          <a:lstStyle/>
          <a:p>
            <a:pPr algn="ctr"/>
            <a:r>
              <a:rPr lang="en-US" b="1" dirty="0" smtClean="0">
                <a:solidFill>
                  <a:schemeClr val="tx2">
                    <a:lumMod val="40000"/>
                    <a:lumOff val="60000"/>
                  </a:schemeClr>
                </a:solidFill>
                <a:latin typeface="Myriad Pro" charset="0"/>
                <a:ea typeface="Myriad Pro" charset="0"/>
                <a:cs typeface="Myriad Pro" charset="0"/>
              </a:rPr>
              <a:t>MILKY/CLOUDY </a:t>
            </a:r>
            <a:r>
              <a:rPr lang="en-US" b="1" dirty="0">
                <a:solidFill>
                  <a:schemeClr val="tx2">
                    <a:lumMod val="40000"/>
                    <a:lumOff val="60000"/>
                  </a:schemeClr>
                </a:solidFill>
                <a:latin typeface="Myriad Pro" charset="0"/>
                <a:ea typeface="Myriad Pro" charset="0"/>
                <a:cs typeface="Myriad Pro" charset="0"/>
              </a:rPr>
              <a:t>URINE</a:t>
            </a:r>
          </a:p>
        </p:txBody>
      </p:sp>
      <p:sp>
        <p:nvSpPr>
          <p:cNvPr id="3" name="Content Placeholder 2"/>
          <p:cNvSpPr>
            <a:spLocks noGrp="1"/>
          </p:cNvSpPr>
          <p:nvPr>
            <p:ph idx="1"/>
          </p:nvPr>
        </p:nvSpPr>
        <p:spPr>
          <a:xfrm>
            <a:off x="838200" y="2546985"/>
            <a:ext cx="10625920" cy="2004695"/>
          </a:xfrm>
        </p:spPr>
        <p:txBody>
          <a:bodyPr>
            <a:normAutofit/>
          </a:bodyPr>
          <a:lstStyle/>
          <a:p>
            <a:pPr lvl="0"/>
            <a:r>
              <a:rPr lang="en-US" b="1" dirty="0">
                <a:latin typeface="Myriad Pro" charset="0"/>
                <a:ea typeface="Myriad Pro" charset="0"/>
                <a:cs typeface="Myriad Pro" charset="0"/>
              </a:rPr>
              <a:t>Cloudy urine can be a sign of a bacterial infection. </a:t>
            </a:r>
            <a:endParaRPr lang="en-US" dirty="0">
              <a:latin typeface="Myriad Pro" charset="0"/>
              <a:ea typeface="Myriad Pro" charset="0"/>
              <a:cs typeface="Myriad Pro" charset="0"/>
            </a:endParaRPr>
          </a:p>
          <a:p>
            <a:r>
              <a:rPr lang="en-US" sz="2000" dirty="0">
                <a:solidFill>
                  <a:schemeClr val="tx2">
                    <a:lumMod val="40000"/>
                    <a:lumOff val="60000"/>
                  </a:schemeClr>
                </a:solidFill>
                <a:latin typeface="Myriad Pro" charset="0"/>
                <a:ea typeface="Myriad Pro" charset="0"/>
                <a:cs typeface="Myriad Pro" charset="0"/>
              </a:rPr>
              <a:t>Any bacterial infection that gets into the urinary system, will be defended by the body’s immune system and some white blood cells will be released into the urine, changing the appearance of your urine</a:t>
            </a:r>
            <a:r>
              <a:rPr lang="en-US" sz="2000" dirty="0" smtClean="0">
                <a:solidFill>
                  <a:schemeClr val="tx2">
                    <a:lumMod val="40000"/>
                    <a:lumOff val="60000"/>
                  </a:schemeClr>
                </a:solidFill>
                <a:latin typeface="Myriad Pro" charset="0"/>
                <a:ea typeface="Myriad Pro" charset="0"/>
                <a:cs typeface="Myriad Pro" charset="0"/>
              </a:rPr>
              <a:t>.</a:t>
            </a:r>
            <a:endParaRPr lang="en-US" sz="2000" dirty="0">
              <a:solidFill>
                <a:schemeClr val="tx2">
                  <a:lumMod val="40000"/>
                  <a:lumOff val="60000"/>
                </a:schemeClr>
              </a:solidFill>
              <a:latin typeface="Myriad Pro" charset="0"/>
              <a:ea typeface="Myriad Pro" charset="0"/>
              <a:cs typeface="Myriad Pro" charset="0"/>
            </a:endParaRPr>
          </a:p>
        </p:txBody>
      </p:sp>
      <p:sp>
        <p:nvSpPr>
          <p:cNvPr id="6" name="Footer Placeholder 3"/>
          <p:cNvSpPr>
            <a:spLocks noGrp="1"/>
          </p:cNvSpPr>
          <p:nvPr>
            <p:ph type="ftr" sz="quarter" idx="11"/>
          </p:nvPr>
        </p:nvSpPr>
        <p:spPr>
          <a:xfrm>
            <a:off x="3966681" y="6250905"/>
            <a:ext cx="4114800" cy="365125"/>
          </a:xfrm>
        </p:spPr>
        <p:txBody>
          <a:bodyPr/>
          <a:lstStyle/>
          <a:p>
            <a:r>
              <a:rPr lang="en-US" smtClean="0"/>
              <a:t>RCPATH Urine Resource</a:t>
            </a:r>
            <a:endParaRPr lang="en-US"/>
          </a:p>
        </p:txBody>
      </p:sp>
      <p:sp>
        <p:nvSpPr>
          <p:cNvPr id="7" name="Slide Number Placeholder 4"/>
          <p:cNvSpPr>
            <a:spLocks noGrp="1"/>
          </p:cNvSpPr>
          <p:nvPr>
            <p:ph type="sldNum" sz="quarter" idx="12"/>
          </p:nvPr>
        </p:nvSpPr>
        <p:spPr>
          <a:xfrm>
            <a:off x="8610600" y="6250905"/>
            <a:ext cx="2743200" cy="365125"/>
          </a:xfrm>
        </p:spPr>
        <p:txBody>
          <a:bodyPr/>
          <a:lstStyle/>
          <a:p>
            <a:r>
              <a:rPr lang="en-US" dirty="0" smtClean="0"/>
              <a:t>12/13</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503" y="6302933"/>
            <a:ext cx="461629" cy="285386"/>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9283" y="6262378"/>
            <a:ext cx="1210353" cy="336457"/>
          </a:xfrm>
          <a:prstGeom prst="rect">
            <a:avLst/>
          </a:prstGeom>
        </p:spPr>
      </p:pic>
    </p:spTree>
    <p:extLst>
      <p:ext uri="{BB962C8B-B14F-4D97-AF65-F5344CB8AC3E}">
        <p14:creationId xmlns:p14="http://schemas.microsoft.com/office/powerpoint/2010/main" val="370448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chemeClr val="tx2">
                    <a:lumMod val="40000"/>
                    <a:lumOff val="60000"/>
                  </a:schemeClr>
                </a:solidFill>
                <a:latin typeface="Myriad Pro" charset="0"/>
                <a:ea typeface="Myriad Pro" charset="0"/>
                <a:cs typeface="Myriad Pro" charset="0"/>
              </a:rPr>
              <a:t>MILKY/CLOUDY</a:t>
            </a:r>
            <a:br>
              <a:rPr lang="en-US" b="1" dirty="0" smtClean="0">
                <a:solidFill>
                  <a:schemeClr val="tx2">
                    <a:lumMod val="40000"/>
                    <a:lumOff val="60000"/>
                  </a:schemeClr>
                </a:solidFill>
                <a:latin typeface="Myriad Pro" charset="0"/>
                <a:ea typeface="Myriad Pro" charset="0"/>
                <a:cs typeface="Myriad Pro" charset="0"/>
              </a:rPr>
            </a:br>
            <a:r>
              <a:rPr lang="en-US" b="1" dirty="0" smtClean="0">
                <a:solidFill>
                  <a:schemeClr val="tx2">
                    <a:lumMod val="40000"/>
                    <a:lumOff val="60000"/>
                  </a:schemeClr>
                </a:solidFill>
                <a:latin typeface="Myriad Pro" charset="0"/>
                <a:ea typeface="Myriad Pro" charset="0"/>
                <a:cs typeface="Myriad Pro" charset="0"/>
              </a:rPr>
              <a:t>URINE COULD ALSO MEAN</a:t>
            </a:r>
            <a:r>
              <a:rPr lang="is-IS" b="1" dirty="0" smtClean="0">
                <a:solidFill>
                  <a:schemeClr val="tx2">
                    <a:lumMod val="40000"/>
                    <a:lumOff val="60000"/>
                  </a:schemeClr>
                </a:solidFill>
                <a:latin typeface="Myriad Pro" charset="0"/>
                <a:ea typeface="Myriad Pro" charset="0"/>
                <a:cs typeface="Myriad Pro" charset="0"/>
              </a:rPr>
              <a:t>…</a:t>
            </a:r>
            <a:endParaRPr lang="en-US" b="1" dirty="0">
              <a:solidFill>
                <a:schemeClr val="tx2">
                  <a:lumMod val="40000"/>
                  <a:lumOff val="60000"/>
                </a:schemeClr>
              </a:solidFill>
              <a:latin typeface="Myriad Pro" charset="0"/>
              <a:ea typeface="Myriad Pro" charset="0"/>
              <a:cs typeface="Myriad Pro" charset="0"/>
            </a:endParaRPr>
          </a:p>
        </p:txBody>
      </p:sp>
      <p:sp>
        <p:nvSpPr>
          <p:cNvPr id="3" name="Content Placeholder 2"/>
          <p:cNvSpPr>
            <a:spLocks noGrp="1"/>
          </p:cNvSpPr>
          <p:nvPr>
            <p:ph idx="1"/>
          </p:nvPr>
        </p:nvSpPr>
        <p:spPr>
          <a:xfrm>
            <a:off x="838200" y="2394585"/>
            <a:ext cx="10625920" cy="2167256"/>
          </a:xfrm>
        </p:spPr>
        <p:txBody>
          <a:bodyPr>
            <a:normAutofit/>
          </a:bodyPr>
          <a:lstStyle/>
          <a:p>
            <a:pPr lvl="0"/>
            <a:r>
              <a:rPr lang="en-US" dirty="0" smtClean="0">
                <a:latin typeface="Myriad Pro" charset="0"/>
                <a:ea typeface="Myriad Pro" charset="0"/>
                <a:cs typeface="Myriad Pro" charset="0"/>
              </a:rPr>
              <a:t>Eating </a:t>
            </a:r>
            <a:r>
              <a:rPr lang="en-US" dirty="0">
                <a:latin typeface="Myriad Pro" charset="0"/>
                <a:ea typeface="Myriad Pro" charset="0"/>
                <a:cs typeface="Myriad Pro" charset="0"/>
              </a:rPr>
              <a:t>lots of phosphate-rich foods (milk, cheese and liver) can turn your urine milky. </a:t>
            </a:r>
          </a:p>
          <a:p>
            <a:r>
              <a:rPr lang="en-US" sz="2000" dirty="0">
                <a:solidFill>
                  <a:schemeClr val="tx2">
                    <a:lumMod val="40000"/>
                    <a:lumOff val="60000"/>
                  </a:schemeClr>
                </a:solidFill>
                <a:latin typeface="Myriad Pro" charset="0"/>
                <a:ea typeface="Myriad Pro" charset="0"/>
                <a:cs typeface="Myriad Pro" charset="0"/>
              </a:rPr>
              <a:t>Crystals of phosphorus and calcium can accumulate in the body and as these are excreted, can cause a milky appearance of your urine. </a:t>
            </a:r>
          </a:p>
        </p:txBody>
      </p:sp>
      <p:sp>
        <p:nvSpPr>
          <p:cNvPr id="6" name="Footer Placeholder 3"/>
          <p:cNvSpPr>
            <a:spLocks noGrp="1"/>
          </p:cNvSpPr>
          <p:nvPr>
            <p:ph type="ftr" sz="quarter" idx="11"/>
          </p:nvPr>
        </p:nvSpPr>
        <p:spPr>
          <a:xfrm>
            <a:off x="3966681" y="6250905"/>
            <a:ext cx="4114800" cy="365125"/>
          </a:xfrm>
        </p:spPr>
        <p:txBody>
          <a:bodyPr/>
          <a:lstStyle/>
          <a:p>
            <a:r>
              <a:rPr lang="en-US" smtClean="0"/>
              <a:t>RCPATH Urine Resource</a:t>
            </a:r>
            <a:endParaRPr lang="en-US"/>
          </a:p>
        </p:txBody>
      </p:sp>
      <p:sp>
        <p:nvSpPr>
          <p:cNvPr id="7" name="Slide Number Placeholder 4"/>
          <p:cNvSpPr>
            <a:spLocks noGrp="1"/>
          </p:cNvSpPr>
          <p:nvPr>
            <p:ph type="sldNum" sz="quarter" idx="12"/>
          </p:nvPr>
        </p:nvSpPr>
        <p:spPr>
          <a:xfrm>
            <a:off x="8610600" y="6250905"/>
            <a:ext cx="2743200" cy="365125"/>
          </a:xfrm>
        </p:spPr>
        <p:txBody>
          <a:bodyPr/>
          <a:lstStyle/>
          <a:p>
            <a:r>
              <a:rPr lang="en-US" dirty="0" smtClean="0"/>
              <a:t>13/13</a:t>
            </a:r>
            <a:endParaRPr lang="en-US"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503" y="6302933"/>
            <a:ext cx="461629" cy="285386"/>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9283" y="6262378"/>
            <a:ext cx="1210353" cy="336457"/>
          </a:xfrm>
          <a:prstGeom prst="rect">
            <a:avLst/>
          </a:prstGeom>
        </p:spPr>
      </p:pic>
    </p:spTree>
    <p:extLst>
      <p:ext uri="{BB962C8B-B14F-4D97-AF65-F5344CB8AC3E}">
        <p14:creationId xmlns:p14="http://schemas.microsoft.com/office/powerpoint/2010/main" val="577872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latin typeface="Myriad Pro" charset="0"/>
                <a:ea typeface="Myriad Pro" charset="0"/>
                <a:cs typeface="Myriad Pro" charset="0"/>
              </a:rPr>
              <a:t>RED URINE</a:t>
            </a:r>
            <a:endParaRPr lang="en-US" b="1" dirty="0">
              <a:solidFill>
                <a:srgbClr val="FF0000"/>
              </a:solidFill>
              <a:latin typeface="Myriad Pro" charset="0"/>
              <a:ea typeface="Myriad Pro" charset="0"/>
              <a:cs typeface="Myriad Pro" charset="0"/>
            </a:endParaRPr>
          </a:p>
        </p:txBody>
      </p:sp>
      <p:sp>
        <p:nvSpPr>
          <p:cNvPr id="3" name="Content Placeholder 2"/>
          <p:cNvSpPr>
            <a:spLocks noGrp="1"/>
          </p:cNvSpPr>
          <p:nvPr>
            <p:ph idx="1"/>
          </p:nvPr>
        </p:nvSpPr>
        <p:spPr>
          <a:xfrm>
            <a:off x="838200" y="1825625"/>
            <a:ext cx="10625920" cy="3813175"/>
          </a:xfrm>
        </p:spPr>
        <p:txBody>
          <a:bodyPr>
            <a:normAutofit/>
          </a:bodyPr>
          <a:lstStyle/>
          <a:p>
            <a:r>
              <a:rPr lang="en-US" dirty="0" smtClean="0">
                <a:latin typeface="Myriad Pro" charset="0"/>
                <a:ea typeface="Myriad Pro" charset="0"/>
                <a:cs typeface="Myriad Pro" charset="0"/>
              </a:rPr>
              <a:t>Red urine can be a sign of bladder cancer.</a:t>
            </a:r>
          </a:p>
          <a:p>
            <a:r>
              <a:rPr lang="en-US" sz="2000" dirty="0" smtClean="0">
                <a:solidFill>
                  <a:srgbClr val="FF0000"/>
                </a:solidFill>
                <a:latin typeface="Myriad Pro" charset="0"/>
                <a:ea typeface="Myriad Pro" charset="0"/>
                <a:cs typeface="Myriad Pro" charset="0"/>
              </a:rPr>
              <a:t>Many </a:t>
            </a:r>
            <a:r>
              <a:rPr lang="en-US" sz="2000" dirty="0" err="1">
                <a:solidFill>
                  <a:srgbClr val="FF0000"/>
                </a:solidFill>
                <a:latin typeface="Myriad Pro" charset="0"/>
                <a:ea typeface="Myriad Pro" charset="0"/>
                <a:cs typeface="Myriad Pro" charset="0"/>
              </a:rPr>
              <a:t>tumours</a:t>
            </a:r>
            <a:r>
              <a:rPr lang="en-US" sz="2000" dirty="0">
                <a:solidFill>
                  <a:srgbClr val="FF0000"/>
                </a:solidFill>
                <a:latin typeface="Myriad Pro" charset="0"/>
                <a:ea typeface="Myriad Pro" charset="0"/>
                <a:cs typeface="Myriad Pro" charset="0"/>
              </a:rPr>
              <a:t> have an extensive supply of blood vessels. These small vessels can rupture and blood can leak into the urine, changing the </a:t>
            </a:r>
            <a:r>
              <a:rPr lang="en-US" sz="2000" dirty="0" err="1">
                <a:solidFill>
                  <a:srgbClr val="FF0000"/>
                </a:solidFill>
                <a:latin typeface="Myriad Pro" charset="0"/>
                <a:ea typeface="Myriad Pro" charset="0"/>
                <a:cs typeface="Myriad Pro" charset="0"/>
              </a:rPr>
              <a:t>colour</a:t>
            </a:r>
            <a:r>
              <a:rPr lang="en-US" sz="2000" dirty="0">
                <a:solidFill>
                  <a:srgbClr val="FF0000"/>
                </a:solidFill>
                <a:latin typeface="Myriad Pro" charset="0"/>
                <a:ea typeface="Myriad Pro" charset="0"/>
                <a:cs typeface="Myriad Pro" charset="0"/>
              </a:rPr>
              <a:t>. </a:t>
            </a:r>
            <a:r>
              <a:rPr lang="en-US" dirty="0" smtClean="0">
                <a:latin typeface="Myriad Pro" charset="0"/>
                <a:ea typeface="Myriad Pro" charset="0"/>
                <a:cs typeface="Myriad Pro" charset="0"/>
              </a:rPr>
              <a:t/>
            </a:r>
            <a:br>
              <a:rPr lang="en-US" dirty="0" smtClean="0">
                <a:latin typeface="Myriad Pro" charset="0"/>
                <a:ea typeface="Myriad Pro" charset="0"/>
                <a:cs typeface="Myriad Pro" charset="0"/>
              </a:rPr>
            </a:br>
            <a:endParaRPr lang="en-US" dirty="0" smtClean="0">
              <a:latin typeface="Myriad Pro" charset="0"/>
              <a:ea typeface="Myriad Pro" charset="0"/>
              <a:cs typeface="Myriad Pro" charset="0"/>
            </a:endParaRPr>
          </a:p>
          <a:p>
            <a:r>
              <a:rPr lang="en-US" dirty="0" smtClean="0">
                <a:latin typeface="Myriad Pro" charset="0"/>
                <a:ea typeface="Myriad Pro" charset="0"/>
                <a:cs typeface="Myriad Pro" charset="0"/>
              </a:rPr>
              <a:t>Kidney stones can cause bleeding in the kidney, which can turn your urine red.</a:t>
            </a:r>
          </a:p>
          <a:p>
            <a:r>
              <a:rPr lang="en-US" sz="2000" dirty="0" smtClean="0">
                <a:solidFill>
                  <a:srgbClr val="FF0000"/>
                </a:solidFill>
                <a:latin typeface="Myriad Pro" charset="0"/>
                <a:ea typeface="Myriad Pro" charset="0"/>
                <a:cs typeface="Myriad Pro" charset="0"/>
              </a:rPr>
              <a:t>Any </a:t>
            </a:r>
            <a:r>
              <a:rPr lang="en-US" sz="2000" dirty="0">
                <a:solidFill>
                  <a:srgbClr val="FF0000"/>
                </a:solidFill>
                <a:latin typeface="Myriad Pro" charset="0"/>
                <a:ea typeface="Myriad Pro" charset="0"/>
                <a:cs typeface="Myriad Pro" charset="0"/>
              </a:rPr>
              <a:t>injury to the kidneys, where your urine is produced, can cause bleeding and this blood will tint your urine</a:t>
            </a:r>
            <a:r>
              <a:rPr lang="en-US" sz="2000" dirty="0" smtClean="0">
                <a:solidFill>
                  <a:srgbClr val="FF0000"/>
                </a:solidFill>
                <a:latin typeface="Myriad Pro" charset="0"/>
                <a:ea typeface="Myriad Pro" charset="0"/>
                <a:cs typeface="Myriad Pro" charset="0"/>
              </a:rPr>
              <a:t>.</a:t>
            </a:r>
            <a:r>
              <a:rPr lang="en-US" sz="2000" dirty="0">
                <a:solidFill>
                  <a:srgbClr val="FF0000"/>
                </a:solidFill>
                <a:latin typeface="Century Gothic" charset="0"/>
                <a:ea typeface="Century Gothic" charset="0"/>
                <a:cs typeface="Century Gothic" charset="0"/>
              </a:rPr>
              <a:t/>
            </a:r>
            <a:br>
              <a:rPr lang="en-US" sz="2000" dirty="0">
                <a:solidFill>
                  <a:srgbClr val="FF0000"/>
                </a:solidFill>
                <a:latin typeface="Century Gothic" charset="0"/>
                <a:ea typeface="Century Gothic" charset="0"/>
                <a:cs typeface="Century Gothic" charset="0"/>
              </a:rPr>
            </a:br>
            <a:r>
              <a:rPr lang="en-US" sz="2000" dirty="0" smtClean="0">
                <a:solidFill>
                  <a:srgbClr val="FF0000"/>
                </a:solidFill>
                <a:latin typeface="Century Gothic" charset="0"/>
                <a:ea typeface="Century Gothic" charset="0"/>
                <a:cs typeface="Century Gothic" charset="0"/>
              </a:rPr>
              <a:t/>
            </a:r>
            <a:br>
              <a:rPr lang="en-US" sz="2000" dirty="0" smtClean="0">
                <a:solidFill>
                  <a:srgbClr val="FF0000"/>
                </a:solidFill>
                <a:latin typeface="Century Gothic" charset="0"/>
                <a:ea typeface="Century Gothic" charset="0"/>
                <a:cs typeface="Century Gothic" charset="0"/>
              </a:rPr>
            </a:br>
            <a:endParaRPr lang="en-US" dirty="0" smtClean="0">
              <a:latin typeface="Century Gothic"/>
              <a:cs typeface="Century Gothic"/>
            </a:endParaRPr>
          </a:p>
        </p:txBody>
      </p:sp>
      <p:sp>
        <p:nvSpPr>
          <p:cNvPr id="4" name="Footer Placeholder 3"/>
          <p:cNvSpPr>
            <a:spLocks noGrp="1"/>
          </p:cNvSpPr>
          <p:nvPr>
            <p:ph type="ftr" sz="quarter" idx="11"/>
          </p:nvPr>
        </p:nvSpPr>
        <p:spPr>
          <a:xfrm>
            <a:off x="3966681" y="6250905"/>
            <a:ext cx="4114800" cy="365125"/>
          </a:xfrm>
        </p:spPr>
        <p:txBody>
          <a:bodyPr/>
          <a:lstStyle/>
          <a:p>
            <a:r>
              <a:rPr lang="en-US" smtClean="0"/>
              <a:t>RCPATH Urine Resource</a:t>
            </a:r>
            <a:endParaRPr lang="en-US"/>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503" y="6302933"/>
            <a:ext cx="461629" cy="285386"/>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9283" y="6262378"/>
            <a:ext cx="1210353" cy="336457"/>
          </a:xfrm>
          <a:prstGeom prst="rect">
            <a:avLst/>
          </a:prstGeom>
        </p:spPr>
      </p:pic>
      <p:sp>
        <p:nvSpPr>
          <p:cNvPr id="8" name="Slide Number Placeholder 4"/>
          <p:cNvSpPr>
            <a:spLocks noGrp="1"/>
          </p:cNvSpPr>
          <p:nvPr>
            <p:ph type="sldNum" sz="quarter" idx="12"/>
          </p:nvPr>
        </p:nvSpPr>
        <p:spPr>
          <a:xfrm>
            <a:off x="8610600" y="6250905"/>
            <a:ext cx="2743200" cy="365125"/>
          </a:xfrm>
        </p:spPr>
        <p:txBody>
          <a:bodyPr/>
          <a:lstStyle/>
          <a:p>
            <a:fld id="{F8DEA2D1-AF7C-BF4D-AB81-852FBC0BA929}" type="slidenum">
              <a:rPr lang="en-US" smtClean="0"/>
              <a:t>2</a:t>
            </a:fld>
            <a:r>
              <a:rPr lang="en-US" dirty="0" smtClean="0"/>
              <a:t>/13</a:t>
            </a:r>
            <a:endParaRPr lang="en-US" dirty="0"/>
          </a:p>
        </p:txBody>
      </p:sp>
    </p:spTree>
    <p:extLst>
      <p:ext uri="{BB962C8B-B14F-4D97-AF65-F5344CB8AC3E}">
        <p14:creationId xmlns:p14="http://schemas.microsoft.com/office/powerpoint/2010/main" val="1220191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latin typeface="Myriad Pro" charset="0"/>
                <a:ea typeface="Myriad Pro" charset="0"/>
                <a:cs typeface="Myriad Pro" charset="0"/>
              </a:rPr>
              <a:t>RED URINE COULD ALSO MEAN</a:t>
            </a:r>
            <a:r>
              <a:rPr lang="is-IS" b="1" dirty="0" smtClean="0">
                <a:solidFill>
                  <a:srgbClr val="FF0000"/>
                </a:solidFill>
                <a:latin typeface="Myriad Pro" charset="0"/>
                <a:ea typeface="Myriad Pro" charset="0"/>
                <a:cs typeface="Myriad Pro" charset="0"/>
              </a:rPr>
              <a:t>…</a:t>
            </a:r>
            <a:endParaRPr lang="en-US" b="1" dirty="0">
              <a:solidFill>
                <a:srgbClr val="FF0000"/>
              </a:solidFill>
              <a:latin typeface="Myriad Pro" charset="0"/>
              <a:ea typeface="Myriad Pro" charset="0"/>
              <a:cs typeface="Myriad Pro" charset="0"/>
            </a:endParaRPr>
          </a:p>
        </p:txBody>
      </p:sp>
      <p:sp>
        <p:nvSpPr>
          <p:cNvPr id="3" name="Content Placeholder 2"/>
          <p:cNvSpPr>
            <a:spLocks noGrp="1"/>
          </p:cNvSpPr>
          <p:nvPr>
            <p:ph idx="1"/>
          </p:nvPr>
        </p:nvSpPr>
        <p:spPr>
          <a:xfrm>
            <a:off x="838200" y="2130425"/>
            <a:ext cx="10625920" cy="3061335"/>
          </a:xfrm>
        </p:spPr>
        <p:txBody>
          <a:bodyPr>
            <a:normAutofit/>
          </a:bodyPr>
          <a:lstStyle/>
          <a:p>
            <a:r>
              <a:rPr lang="en-US" dirty="0" smtClean="0">
                <a:latin typeface="Myriad Pro" charset="0"/>
                <a:ea typeface="Myriad Pro" charset="0"/>
                <a:cs typeface="Myriad Pro" charset="0"/>
              </a:rPr>
              <a:t>Eating too much beetroot can turn your urine red.</a:t>
            </a:r>
          </a:p>
          <a:p>
            <a:r>
              <a:rPr lang="en-US" sz="2000" dirty="0" smtClean="0">
                <a:solidFill>
                  <a:srgbClr val="FF0000"/>
                </a:solidFill>
                <a:latin typeface="Myriad Pro" charset="0"/>
                <a:ea typeface="Myriad Pro" charset="0"/>
                <a:cs typeface="Myriad Pro" charset="0"/>
              </a:rPr>
              <a:t>Beetroot </a:t>
            </a:r>
            <a:r>
              <a:rPr lang="en-US" sz="2000" dirty="0">
                <a:solidFill>
                  <a:srgbClr val="FF0000"/>
                </a:solidFill>
                <a:latin typeface="Myriad Pro" charset="0"/>
                <a:ea typeface="Myriad Pro" charset="0"/>
                <a:cs typeface="Myriad Pro" charset="0"/>
              </a:rPr>
              <a:t>contains a red pigment, </a:t>
            </a:r>
            <a:r>
              <a:rPr lang="en-US" sz="2000" dirty="0" err="1">
                <a:solidFill>
                  <a:srgbClr val="FF0000"/>
                </a:solidFill>
                <a:latin typeface="Myriad Pro" charset="0"/>
                <a:ea typeface="Myriad Pro" charset="0"/>
                <a:cs typeface="Myriad Pro" charset="0"/>
              </a:rPr>
              <a:t>betacyanin</a:t>
            </a:r>
            <a:r>
              <a:rPr lang="en-US" sz="2000" dirty="0">
                <a:solidFill>
                  <a:srgbClr val="FF0000"/>
                </a:solidFill>
                <a:latin typeface="Myriad Pro" charset="0"/>
                <a:ea typeface="Myriad Pro" charset="0"/>
                <a:cs typeface="Myriad Pro" charset="0"/>
              </a:rPr>
              <a:t> (a member of the </a:t>
            </a:r>
            <a:r>
              <a:rPr lang="en-US" sz="2000" dirty="0" err="1">
                <a:solidFill>
                  <a:srgbClr val="FF0000"/>
                </a:solidFill>
                <a:latin typeface="Myriad Pro" charset="0"/>
                <a:ea typeface="Myriad Pro" charset="0"/>
                <a:cs typeface="Myriad Pro" charset="0"/>
              </a:rPr>
              <a:t>betalain</a:t>
            </a:r>
            <a:r>
              <a:rPr lang="en-US" sz="2000" dirty="0">
                <a:solidFill>
                  <a:srgbClr val="FF0000"/>
                </a:solidFill>
                <a:latin typeface="Myriad Pro" charset="0"/>
                <a:ea typeface="Myriad Pro" charset="0"/>
                <a:cs typeface="Myriad Pro" charset="0"/>
              </a:rPr>
              <a:t> group of compounds), which can be excreted in your urine</a:t>
            </a:r>
            <a:r>
              <a:rPr lang="en-US" sz="2000" dirty="0" smtClean="0">
                <a:solidFill>
                  <a:srgbClr val="FF0000"/>
                </a:solidFill>
                <a:latin typeface="Myriad Pro" charset="0"/>
                <a:ea typeface="Myriad Pro" charset="0"/>
                <a:cs typeface="Myriad Pro" charset="0"/>
              </a:rPr>
              <a:t>.</a:t>
            </a:r>
            <a:r>
              <a:rPr lang="en-US" sz="1600" dirty="0" smtClean="0">
                <a:solidFill>
                  <a:srgbClr val="FF0000"/>
                </a:solidFill>
                <a:latin typeface="Myriad Pro" charset="0"/>
                <a:ea typeface="Myriad Pro" charset="0"/>
                <a:cs typeface="Myriad Pro" charset="0"/>
              </a:rPr>
              <a:t/>
            </a:r>
            <a:br>
              <a:rPr lang="en-US" sz="1600" dirty="0" smtClean="0">
                <a:solidFill>
                  <a:srgbClr val="FF0000"/>
                </a:solidFill>
                <a:latin typeface="Myriad Pro" charset="0"/>
                <a:ea typeface="Myriad Pro" charset="0"/>
                <a:cs typeface="Myriad Pro" charset="0"/>
              </a:rPr>
            </a:br>
            <a:endParaRPr lang="en-US" sz="1600" dirty="0" smtClean="0">
              <a:solidFill>
                <a:srgbClr val="FF0000"/>
              </a:solidFill>
              <a:latin typeface="Myriad Pro" charset="0"/>
              <a:ea typeface="Myriad Pro" charset="0"/>
              <a:cs typeface="Myriad Pro" charset="0"/>
            </a:endParaRPr>
          </a:p>
          <a:p>
            <a:r>
              <a:rPr lang="en-US" dirty="0" smtClean="0">
                <a:latin typeface="Myriad Pro" charset="0"/>
                <a:ea typeface="Myriad Pro" charset="0"/>
                <a:cs typeface="Myriad Pro" charset="0"/>
              </a:rPr>
              <a:t>If you get kicked hard in the back, when playing sports, sometimes your bladder lining bleeds, making your urine red.</a:t>
            </a:r>
            <a:r>
              <a:rPr lang="en-US" dirty="0" smtClean="0">
                <a:latin typeface="Century Gothic"/>
                <a:cs typeface="Century Gothic"/>
              </a:rPr>
              <a:t/>
            </a:r>
            <a:br>
              <a:rPr lang="en-US" dirty="0" smtClean="0">
                <a:latin typeface="Century Gothic"/>
                <a:cs typeface="Century Gothic"/>
              </a:rPr>
            </a:br>
            <a:endParaRPr lang="en-US" dirty="0" smtClean="0">
              <a:latin typeface="Century Gothic"/>
              <a:cs typeface="Century Gothic"/>
            </a:endParaRPr>
          </a:p>
        </p:txBody>
      </p:sp>
      <p:sp>
        <p:nvSpPr>
          <p:cNvPr id="10" name="Footer Placeholder 3"/>
          <p:cNvSpPr>
            <a:spLocks noGrp="1"/>
          </p:cNvSpPr>
          <p:nvPr>
            <p:ph type="ftr" sz="quarter" idx="11"/>
          </p:nvPr>
        </p:nvSpPr>
        <p:spPr>
          <a:xfrm>
            <a:off x="3966681" y="6250905"/>
            <a:ext cx="4114800" cy="365125"/>
          </a:xfrm>
        </p:spPr>
        <p:txBody>
          <a:bodyPr/>
          <a:lstStyle/>
          <a:p>
            <a:r>
              <a:rPr lang="en-US" smtClean="0"/>
              <a:t>RCPATH Urine Resource</a:t>
            </a:r>
            <a:endParaRPr lang="en-US"/>
          </a:p>
        </p:txBody>
      </p:sp>
      <p:sp>
        <p:nvSpPr>
          <p:cNvPr id="11" name="Slide Number Placeholder 4"/>
          <p:cNvSpPr>
            <a:spLocks noGrp="1"/>
          </p:cNvSpPr>
          <p:nvPr>
            <p:ph type="sldNum" sz="quarter" idx="12"/>
          </p:nvPr>
        </p:nvSpPr>
        <p:spPr>
          <a:xfrm>
            <a:off x="8610600" y="6250905"/>
            <a:ext cx="2743200" cy="365125"/>
          </a:xfrm>
        </p:spPr>
        <p:txBody>
          <a:bodyPr/>
          <a:lstStyle/>
          <a:p>
            <a:r>
              <a:rPr lang="en-US" dirty="0" smtClean="0"/>
              <a:t>3/13</a:t>
            </a:r>
            <a:endParaRPr lang="en-US" dirty="0"/>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503" y="6302933"/>
            <a:ext cx="461629" cy="285386"/>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9283" y="6262378"/>
            <a:ext cx="1210353" cy="336457"/>
          </a:xfrm>
          <a:prstGeom prst="rect">
            <a:avLst/>
          </a:prstGeom>
        </p:spPr>
      </p:pic>
    </p:spTree>
    <p:extLst>
      <p:ext uri="{BB962C8B-B14F-4D97-AF65-F5344CB8AC3E}">
        <p14:creationId xmlns:p14="http://schemas.microsoft.com/office/powerpoint/2010/main" val="979450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chemeClr val="accent1">
                    <a:lumMod val="75000"/>
                  </a:schemeClr>
                </a:solidFill>
                <a:latin typeface="Myriad Pro" charset="0"/>
                <a:ea typeface="Myriad Pro" charset="0"/>
                <a:cs typeface="Myriad Pro" charset="0"/>
              </a:rPr>
              <a:t>CLEAR URINE</a:t>
            </a:r>
            <a:endParaRPr lang="en-US" b="1" dirty="0">
              <a:solidFill>
                <a:schemeClr val="accent1">
                  <a:lumMod val="75000"/>
                </a:schemeClr>
              </a:solidFill>
              <a:latin typeface="Myriad Pro" charset="0"/>
              <a:ea typeface="Myriad Pro" charset="0"/>
              <a:cs typeface="Myriad Pro" charset="0"/>
            </a:endParaRPr>
          </a:p>
        </p:txBody>
      </p:sp>
      <p:sp>
        <p:nvSpPr>
          <p:cNvPr id="3" name="Content Placeholder 2"/>
          <p:cNvSpPr>
            <a:spLocks noGrp="1"/>
          </p:cNvSpPr>
          <p:nvPr>
            <p:ph idx="1"/>
          </p:nvPr>
        </p:nvSpPr>
        <p:spPr>
          <a:xfrm>
            <a:off x="838200" y="1825625"/>
            <a:ext cx="10625920" cy="3803016"/>
          </a:xfrm>
        </p:spPr>
        <p:txBody>
          <a:bodyPr>
            <a:normAutofit/>
          </a:bodyPr>
          <a:lstStyle/>
          <a:p>
            <a:r>
              <a:rPr lang="en-US" dirty="0">
                <a:latin typeface="Myriad Pro" charset="0"/>
                <a:ea typeface="Myriad Pro" charset="0"/>
                <a:cs typeface="Myriad Pro" charset="0"/>
              </a:rPr>
              <a:t>One in 25,000 people suffers from </a:t>
            </a:r>
            <a:r>
              <a:rPr lang="en-US" dirty="0" smtClean="0">
                <a:latin typeface="Myriad Pro" charset="0"/>
                <a:ea typeface="Myriad Pro" charset="0"/>
                <a:cs typeface="Myriad Pro" charset="0"/>
              </a:rPr>
              <a:t>diabetes,</a:t>
            </a:r>
            <a:br>
              <a:rPr lang="en-US" dirty="0" smtClean="0">
                <a:latin typeface="Myriad Pro" charset="0"/>
                <a:ea typeface="Myriad Pro" charset="0"/>
                <a:cs typeface="Myriad Pro" charset="0"/>
              </a:rPr>
            </a:br>
            <a:r>
              <a:rPr lang="en-US" dirty="0" smtClean="0">
                <a:latin typeface="Myriad Pro" charset="0"/>
                <a:ea typeface="Myriad Pro" charset="0"/>
                <a:cs typeface="Myriad Pro" charset="0"/>
              </a:rPr>
              <a:t>which </a:t>
            </a:r>
            <a:r>
              <a:rPr lang="en-US" dirty="0">
                <a:latin typeface="Myriad Pro" charset="0"/>
                <a:ea typeface="Myriad Pro" charset="0"/>
                <a:cs typeface="Myriad Pro" charset="0"/>
              </a:rPr>
              <a:t>makes their urine </a:t>
            </a:r>
            <a:r>
              <a:rPr lang="en-US" dirty="0" smtClean="0">
                <a:latin typeface="Myriad Pro" charset="0"/>
                <a:ea typeface="Myriad Pro" charset="0"/>
                <a:cs typeface="Myriad Pro" charset="0"/>
              </a:rPr>
              <a:t>clear.</a:t>
            </a:r>
            <a:endParaRPr lang="en-US" dirty="0">
              <a:latin typeface="Myriad Pro" charset="0"/>
              <a:ea typeface="Myriad Pro" charset="0"/>
              <a:cs typeface="Myriad Pro" charset="0"/>
            </a:endParaRPr>
          </a:p>
          <a:p>
            <a:r>
              <a:rPr lang="en-US" sz="2000" dirty="0" smtClean="0">
                <a:solidFill>
                  <a:schemeClr val="accent1">
                    <a:lumMod val="75000"/>
                  </a:schemeClr>
                </a:solidFill>
                <a:latin typeface="Myriad Pro" charset="0"/>
                <a:ea typeface="Myriad Pro" charset="0"/>
                <a:cs typeface="Myriad Pro" charset="0"/>
              </a:rPr>
              <a:t>Diabetics </a:t>
            </a:r>
            <a:r>
              <a:rPr lang="en-US" sz="2000" dirty="0">
                <a:solidFill>
                  <a:schemeClr val="accent1">
                    <a:lumMod val="75000"/>
                  </a:schemeClr>
                </a:solidFill>
                <a:latin typeface="Myriad Pro" charset="0"/>
                <a:ea typeface="Myriad Pro" charset="0"/>
                <a:cs typeface="Myriad Pro" charset="0"/>
              </a:rPr>
              <a:t>often need to urinate more, as their kidneys are working harder to cope with the high sugar concentration in the blood. More water comes out of their tissues into the bloodstream, and this excess water is excreted. The more water, the more dilute the urine is. </a:t>
            </a:r>
            <a:r>
              <a:rPr lang="en-US" sz="2000" dirty="0" smtClean="0">
                <a:solidFill>
                  <a:schemeClr val="accent1">
                    <a:lumMod val="75000"/>
                  </a:schemeClr>
                </a:solidFill>
                <a:latin typeface="Myriad Pro" charset="0"/>
                <a:ea typeface="Myriad Pro" charset="0"/>
                <a:cs typeface="Myriad Pro" charset="0"/>
              </a:rPr>
              <a:t/>
            </a:r>
            <a:br>
              <a:rPr lang="en-US" sz="2000" dirty="0" smtClean="0">
                <a:solidFill>
                  <a:schemeClr val="accent1">
                    <a:lumMod val="75000"/>
                  </a:schemeClr>
                </a:solidFill>
                <a:latin typeface="Myriad Pro" charset="0"/>
                <a:ea typeface="Myriad Pro" charset="0"/>
                <a:cs typeface="Myriad Pro" charset="0"/>
              </a:rPr>
            </a:br>
            <a:endParaRPr lang="en-US" sz="2000" dirty="0">
              <a:solidFill>
                <a:schemeClr val="accent1">
                  <a:lumMod val="75000"/>
                </a:schemeClr>
              </a:solidFill>
              <a:latin typeface="Myriad Pro" charset="0"/>
              <a:ea typeface="Myriad Pro" charset="0"/>
              <a:cs typeface="Myriad Pro" charset="0"/>
            </a:endParaRPr>
          </a:p>
          <a:p>
            <a:r>
              <a:rPr lang="en-US" dirty="0" smtClean="0">
                <a:latin typeface="Myriad Pro" charset="0"/>
                <a:ea typeface="Myriad Pro" charset="0"/>
                <a:cs typeface="Myriad Pro" charset="0"/>
              </a:rPr>
              <a:t>If </a:t>
            </a:r>
            <a:r>
              <a:rPr lang="en-US" dirty="0">
                <a:latin typeface="Myriad Pro" charset="0"/>
                <a:ea typeface="Myriad Pro" charset="0"/>
                <a:cs typeface="Myriad Pro" charset="0"/>
              </a:rPr>
              <a:t>you’re on diuretic drugs for high blood </a:t>
            </a:r>
            <a:r>
              <a:rPr lang="en-US" dirty="0" smtClean="0">
                <a:latin typeface="Myriad Pro" charset="0"/>
                <a:ea typeface="Myriad Pro" charset="0"/>
                <a:cs typeface="Myriad Pro" charset="0"/>
              </a:rPr>
              <a:t>pressure,</a:t>
            </a:r>
            <a:br>
              <a:rPr lang="en-US" dirty="0" smtClean="0">
                <a:latin typeface="Myriad Pro" charset="0"/>
                <a:ea typeface="Myriad Pro" charset="0"/>
                <a:cs typeface="Myriad Pro" charset="0"/>
              </a:rPr>
            </a:br>
            <a:r>
              <a:rPr lang="en-US" dirty="0" smtClean="0">
                <a:latin typeface="Myriad Pro" charset="0"/>
                <a:ea typeface="Myriad Pro" charset="0"/>
                <a:cs typeface="Myriad Pro" charset="0"/>
              </a:rPr>
              <a:t>your </a:t>
            </a:r>
            <a:r>
              <a:rPr lang="en-US" dirty="0">
                <a:latin typeface="Myriad Pro" charset="0"/>
                <a:ea typeface="Myriad Pro" charset="0"/>
                <a:cs typeface="Myriad Pro" charset="0"/>
              </a:rPr>
              <a:t>urine can be </a:t>
            </a:r>
            <a:r>
              <a:rPr lang="en-US" dirty="0" smtClean="0">
                <a:latin typeface="Myriad Pro" charset="0"/>
                <a:ea typeface="Myriad Pro" charset="0"/>
                <a:cs typeface="Myriad Pro" charset="0"/>
              </a:rPr>
              <a:t>clear.</a:t>
            </a:r>
          </a:p>
          <a:p>
            <a:r>
              <a:rPr lang="en-US" sz="2000" dirty="0" smtClean="0">
                <a:solidFill>
                  <a:schemeClr val="accent1">
                    <a:lumMod val="75000"/>
                  </a:schemeClr>
                </a:solidFill>
                <a:latin typeface="Myriad Pro" charset="0"/>
                <a:ea typeface="Myriad Pro" charset="0"/>
                <a:cs typeface="Myriad Pro" charset="0"/>
              </a:rPr>
              <a:t>Such </a:t>
            </a:r>
            <a:r>
              <a:rPr lang="en-US" sz="2000" dirty="0">
                <a:solidFill>
                  <a:schemeClr val="accent1">
                    <a:lumMod val="75000"/>
                  </a:schemeClr>
                </a:solidFill>
                <a:latin typeface="Myriad Pro" charset="0"/>
                <a:ea typeface="Myriad Pro" charset="0"/>
                <a:cs typeface="Myriad Pro" charset="0"/>
              </a:rPr>
              <a:t>drugs make your body excrete more water</a:t>
            </a:r>
            <a:r>
              <a:rPr lang="en-US" sz="2000" dirty="0" smtClean="0">
                <a:solidFill>
                  <a:schemeClr val="accent1">
                    <a:lumMod val="75000"/>
                  </a:schemeClr>
                </a:solidFill>
                <a:latin typeface="Myriad Pro" charset="0"/>
                <a:ea typeface="Myriad Pro" charset="0"/>
                <a:cs typeface="Myriad Pro" charset="0"/>
              </a:rPr>
              <a:t>.</a:t>
            </a:r>
            <a:r>
              <a:rPr lang="en-US" dirty="0" smtClean="0">
                <a:latin typeface="Century Gothic"/>
                <a:cs typeface="Century Gothic"/>
              </a:rPr>
              <a:t/>
            </a:r>
            <a:br>
              <a:rPr lang="en-US" dirty="0" smtClean="0">
                <a:latin typeface="Century Gothic"/>
                <a:cs typeface="Century Gothic"/>
              </a:rPr>
            </a:br>
            <a:endParaRPr lang="en-US" dirty="0" smtClean="0">
              <a:latin typeface="Century Gothic"/>
              <a:cs typeface="Century Gothic"/>
            </a:endParaRPr>
          </a:p>
        </p:txBody>
      </p:sp>
      <p:sp>
        <p:nvSpPr>
          <p:cNvPr id="6" name="Footer Placeholder 3"/>
          <p:cNvSpPr>
            <a:spLocks noGrp="1"/>
          </p:cNvSpPr>
          <p:nvPr>
            <p:ph type="ftr" sz="quarter" idx="11"/>
          </p:nvPr>
        </p:nvSpPr>
        <p:spPr>
          <a:xfrm>
            <a:off x="3966681" y="6250905"/>
            <a:ext cx="4114800" cy="365125"/>
          </a:xfrm>
        </p:spPr>
        <p:txBody>
          <a:bodyPr/>
          <a:lstStyle/>
          <a:p>
            <a:r>
              <a:rPr lang="en-US" smtClean="0"/>
              <a:t>RCPATH Urine Resource</a:t>
            </a:r>
            <a:endParaRPr lang="en-US"/>
          </a:p>
        </p:txBody>
      </p:sp>
      <p:sp>
        <p:nvSpPr>
          <p:cNvPr id="7" name="Slide Number Placeholder 4"/>
          <p:cNvSpPr>
            <a:spLocks noGrp="1"/>
          </p:cNvSpPr>
          <p:nvPr>
            <p:ph type="sldNum" sz="quarter" idx="12"/>
          </p:nvPr>
        </p:nvSpPr>
        <p:spPr>
          <a:xfrm>
            <a:off x="8610600" y="6250905"/>
            <a:ext cx="2743200" cy="365125"/>
          </a:xfrm>
        </p:spPr>
        <p:txBody>
          <a:bodyPr/>
          <a:lstStyle/>
          <a:p>
            <a:r>
              <a:rPr lang="en-US" dirty="0" smtClean="0"/>
              <a:t>4/13</a:t>
            </a:r>
            <a:endParaRPr lang="en-US"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503" y="6302933"/>
            <a:ext cx="461629" cy="285386"/>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9283" y="6262378"/>
            <a:ext cx="1210353" cy="336457"/>
          </a:xfrm>
          <a:prstGeom prst="rect">
            <a:avLst/>
          </a:prstGeom>
        </p:spPr>
      </p:pic>
    </p:spTree>
    <p:extLst>
      <p:ext uri="{BB962C8B-B14F-4D97-AF65-F5344CB8AC3E}">
        <p14:creationId xmlns:p14="http://schemas.microsoft.com/office/powerpoint/2010/main" val="1337172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accent1">
                    <a:lumMod val="75000"/>
                  </a:schemeClr>
                </a:solidFill>
                <a:latin typeface="Myriad Pro" charset="0"/>
                <a:ea typeface="Myriad Pro" charset="0"/>
                <a:cs typeface="Myriad Pro" charset="0"/>
              </a:rPr>
              <a:t>CLEAR </a:t>
            </a:r>
            <a:r>
              <a:rPr lang="en-US" b="1" dirty="0" smtClean="0">
                <a:solidFill>
                  <a:schemeClr val="accent1">
                    <a:lumMod val="75000"/>
                  </a:schemeClr>
                </a:solidFill>
                <a:latin typeface="Myriad Pro" charset="0"/>
                <a:ea typeface="Myriad Pro" charset="0"/>
                <a:cs typeface="Myriad Pro" charset="0"/>
              </a:rPr>
              <a:t>URINE COULD ALSO MEAN</a:t>
            </a:r>
            <a:r>
              <a:rPr lang="is-IS" b="1" dirty="0" smtClean="0">
                <a:solidFill>
                  <a:schemeClr val="accent1">
                    <a:lumMod val="75000"/>
                  </a:schemeClr>
                </a:solidFill>
                <a:latin typeface="Myriad Pro" charset="0"/>
                <a:ea typeface="Myriad Pro" charset="0"/>
                <a:cs typeface="Myriad Pro" charset="0"/>
              </a:rPr>
              <a:t>…</a:t>
            </a:r>
            <a:endParaRPr lang="en-US" b="1" dirty="0">
              <a:solidFill>
                <a:schemeClr val="accent1">
                  <a:lumMod val="75000"/>
                </a:schemeClr>
              </a:solidFill>
              <a:latin typeface="Myriad Pro" charset="0"/>
              <a:ea typeface="Myriad Pro" charset="0"/>
              <a:cs typeface="Myriad Pro" charset="0"/>
            </a:endParaRPr>
          </a:p>
        </p:txBody>
      </p:sp>
      <p:sp>
        <p:nvSpPr>
          <p:cNvPr id="3" name="Content Placeholder 2"/>
          <p:cNvSpPr>
            <a:spLocks noGrp="1"/>
          </p:cNvSpPr>
          <p:nvPr>
            <p:ph idx="1"/>
          </p:nvPr>
        </p:nvSpPr>
        <p:spPr>
          <a:xfrm>
            <a:off x="838200" y="2323465"/>
            <a:ext cx="10625920" cy="2014855"/>
          </a:xfrm>
        </p:spPr>
        <p:txBody>
          <a:bodyPr>
            <a:normAutofit/>
          </a:bodyPr>
          <a:lstStyle/>
          <a:p>
            <a:r>
              <a:rPr lang="en-US" dirty="0">
                <a:latin typeface="Myriad Pro" charset="0"/>
                <a:ea typeface="Myriad Pro" charset="0"/>
                <a:cs typeface="Myriad Pro" charset="0"/>
              </a:rPr>
              <a:t>Drinking lots of water can make your urine </a:t>
            </a:r>
            <a:r>
              <a:rPr lang="en-US" dirty="0" smtClean="0">
                <a:latin typeface="Myriad Pro" charset="0"/>
                <a:ea typeface="Myriad Pro" charset="0"/>
                <a:cs typeface="Myriad Pro" charset="0"/>
              </a:rPr>
              <a:t>clear.</a:t>
            </a:r>
            <a:endParaRPr lang="en-US" dirty="0">
              <a:latin typeface="Myriad Pro" charset="0"/>
              <a:ea typeface="Myriad Pro" charset="0"/>
              <a:cs typeface="Myriad Pro" charset="0"/>
            </a:endParaRPr>
          </a:p>
          <a:p>
            <a:r>
              <a:rPr lang="en-US" sz="2000" dirty="0" err="1" smtClean="0">
                <a:solidFill>
                  <a:schemeClr val="accent1">
                    <a:lumMod val="75000"/>
                  </a:schemeClr>
                </a:solidFill>
                <a:latin typeface="Myriad Pro" charset="0"/>
                <a:ea typeface="Myriad Pro" charset="0"/>
                <a:cs typeface="Myriad Pro" charset="0"/>
              </a:rPr>
              <a:t>Urobilin</a:t>
            </a:r>
            <a:r>
              <a:rPr lang="en-US" sz="2000" dirty="0" smtClean="0">
                <a:solidFill>
                  <a:schemeClr val="accent1">
                    <a:lumMod val="75000"/>
                  </a:schemeClr>
                </a:solidFill>
                <a:latin typeface="Myriad Pro" charset="0"/>
                <a:ea typeface="Myriad Pro" charset="0"/>
                <a:cs typeface="Myriad Pro" charset="0"/>
              </a:rPr>
              <a:t>, </a:t>
            </a:r>
            <a:r>
              <a:rPr lang="en-US" sz="2000" dirty="0">
                <a:solidFill>
                  <a:schemeClr val="accent1">
                    <a:lumMod val="75000"/>
                  </a:schemeClr>
                </a:solidFill>
                <a:latin typeface="Myriad Pro" charset="0"/>
                <a:ea typeface="Myriad Pro" charset="0"/>
                <a:cs typeface="Myriad Pro" charset="0"/>
              </a:rPr>
              <a:t>a by-product of bile breakdown (bile being the substance, produced in the liver, that breaks down fats in our digestive system), is what tints our urine yellow. The more we drink, the more water is excreted, diluting the</a:t>
            </a:r>
            <a:r>
              <a:rPr lang="en-US" sz="2000" dirty="0">
                <a:solidFill>
                  <a:schemeClr val="accent5"/>
                </a:solidFill>
                <a:ea typeface="Myriad Pro" charset="0"/>
                <a:cs typeface="Myriad Pro" charset="0"/>
              </a:rPr>
              <a:t> </a:t>
            </a:r>
            <a:r>
              <a:rPr lang="en-US" sz="2000" dirty="0" err="1" smtClean="0">
                <a:solidFill>
                  <a:schemeClr val="accent1">
                    <a:lumMod val="75000"/>
                  </a:schemeClr>
                </a:solidFill>
              </a:rPr>
              <a:t>urobilin</a:t>
            </a:r>
            <a:r>
              <a:rPr lang="en-US" sz="2000" dirty="0" smtClean="0">
                <a:solidFill>
                  <a:schemeClr val="accent1">
                    <a:lumMod val="75000"/>
                  </a:schemeClr>
                </a:solidFill>
              </a:rPr>
              <a:t> </a:t>
            </a:r>
            <a:r>
              <a:rPr lang="en-US" sz="2000" dirty="0" smtClean="0">
                <a:solidFill>
                  <a:schemeClr val="accent1">
                    <a:lumMod val="75000"/>
                  </a:schemeClr>
                </a:solidFill>
                <a:latin typeface="Myriad Pro" charset="0"/>
                <a:ea typeface="Myriad Pro" charset="0"/>
                <a:cs typeface="Myriad Pro" charset="0"/>
              </a:rPr>
              <a:t>pigment.</a:t>
            </a:r>
            <a:endParaRPr lang="en-US" sz="2000" dirty="0">
              <a:solidFill>
                <a:schemeClr val="accent1">
                  <a:lumMod val="75000"/>
                </a:schemeClr>
              </a:solidFill>
              <a:latin typeface="Myriad Pro" charset="0"/>
              <a:ea typeface="Myriad Pro" charset="0"/>
              <a:cs typeface="Myriad Pro" charset="0"/>
            </a:endParaRPr>
          </a:p>
        </p:txBody>
      </p:sp>
      <p:sp>
        <p:nvSpPr>
          <p:cNvPr id="6" name="Footer Placeholder 3"/>
          <p:cNvSpPr>
            <a:spLocks noGrp="1"/>
          </p:cNvSpPr>
          <p:nvPr>
            <p:ph type="ftr" sz="quarter" idx="11"/>
          </p:nvPr>
        </p:nvSpPr>
        <p:spPr>
          <a:xfrm>
            <a:off x="3966681" y="6250905"/>
            <a:ext cx="4114800" cy="365125"/>
          </a:xfrm>
        </p:spPr>
        <p:txBody>
          <a:bodyPr/>
          <a:lstStyle/>
          <a:p>
            <a:r>
              <a:rPr lang="en-US" smtClean="0"/>
              <a:t>RCPATH Urine Resource</a:t>
            </a:r>
            <a:endParaRPr lang="en-US"/>
          </a:p>
        </p:txBody>
      </p:sp>
      <p:sp>
        <p:nvSpPr>
          <p:cNvPr id="7" name="Slide Number Placeholder 4"/>
          <p:cNvSpPr>
            <a:spLocks noGrp="1"/>
          </p:cNvSpPr>
          <p:nvPr>
            <p:ph type="sldNum" sz="quarter" idx="12"/>
          </p:nvPr>
        </p:nvSpPr>
        <p:spPr>
          <a:xfrm>
            <a:off x="8610600" y="6250905"/>
            <a:ext cx="2743200" cy="365125"/>
          </a:xfrm>
        </p:spPr>
        <p:txBody>
          <a:bodyPr/>
          <a:lstStyle/>
          <a:p>
            <a:r>
              <a:rPr lang="en-US" dirty="0" smtClean="0"/>
              <a:t>5/13</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503" y="6302933"/>
            <a:ext cx="461629" cy="285386"/>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9283" y="6262378"/>
            <a:ext cx="1210353" cy="336457"/>
          </a:xfrm>
          <a:prstGeom prst="rect">
            <a:avLst/>
          </a:prstGeom>
        </p:spPr>
      </p:pic>
    </p:spTree>
    <p:extLst>
      <p:ext uri="{BB962C8B-B14F-4D97-AF65-F5344CB8AC3E}">
        <p14:creationId xmlns:p14="http://schemas.microsoft.com/office/powerpoint/2010/main" val="483349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chemeClr val="accent4">
                    <a:lumMod val="75000"/>
                  </a:schemeClr>
                </a:solidFill>
                <a:latin typeface="Myriad Pro" charset="0"/>
                <a:ea typeface="Myriad Pro" charset="0"/>
                <a:cs typeface="Myriad Pro" charset="0"/>
              </a:rPr>
              <a:t>DARK YELLOW URINE</a:t>
            </a:r>
            <a:endParaRPr lang="en-US" b="1" dirty="0">
              <a:solidFill>
                <a:schemeClr val="accent4">
                  <a:lumMod val="75000"/>
                </a:schemeClr>
              </a:solidFill>
              <a:latin typeface="Myriad Pro" charset="0"/>
              <a:ea typeface="Myriad Pro" charset="0"/>
              <a:cs typeface="Myriad Pro" charset="0"/>
            </a:endParaRPr>
          </a:p>
        </p:txBody>
      </p:sp>
      <p:sp>
        <p:nvSpPr>
          <p:cNvPr id="3" name="Content Placeholder 2"/>
          <p:cNvSpPr>
            <a:spLocks noGrp="1"/>
          </p:cNvSpPr>
          <p:nvPr>
            <p:ph idx="1"/>
          </p:nvPr>
        </p:nvSpPr>
        <p:spPr>
          <a:xfrm>
            <a:off x="838200" y="1906905"/>
            <a:ext cx="10625920" cy="4087496"/>
          </a:xfrm>
        </p:spPr>
        <p:txBody>
          <a:bodyPr>
            <a:normAutofit/>
          </a:bodyPr>
          <a:lstStyle/>
          <a:p>
            <a:pPr lvl="0"/>
            <a:r>
              <a:rPr lang="en-US" dirty="0">
                <a:latin typeface="Myriad Pro" charset="0"/>
                <a:ea typeface="Myriad Pro" charset="0"/>
                <a:cs typeface="Myriad Pro" charset="0"/>
              </a:rPr>
              <a:t>If you’ve taken Vitamin B and C over the recommended daily intake, they will pass through into your urine, making it bright yellow. </a:t>
            </a:r>
          </a:p>
          <a:p>
            <a:r>
              <a:rPr lang="en-US" sz="2000" dirty="0">
                <a:solidFill>
                  <a:schemeClr val="accent4">
                    <a:lumMod val="75000"/>
                  </a:schemeClr>
                </a:solidFill>
                <a:latin typeface="Myriad Pro" charset="0"/>
                <a:ea typeface="Myriad Pro" charset="0"/>
                <a:cs typeface="Myriad Pro" charset="0"/>
              </a:rPr>
              <a:t>Vitamins B and C are water-soluble, and taking in too much means the excess will be excreted in the urine, turning it a brighter yellow </a:t>
            </a:r>
            <a:r>
              <a:rPr lang="en-US" sz="2000" dirty="0" err="1">
                <a:solidFill>
                  <a:schemeClr val="accent4">
                    <a:lumMod val="75000"/>
                  </a:schemeClr>
                </a:solidFill>
                <a:latin typeface="Myriad Pro" charset="0"/>
                <a:ea typeface="Myriad Pro" charset="0"/>
                <a:cs typeface="Myriad Pro" charset="0"/>
              </a:rPr>
              <a:t>colour</a:t>
            </a:r>
            <a:r>
              <a:rPr lang="en-US" sz="2000" dirty="0">
                <a:solidFill>
                  <a:schemeClr val="accent4">
                    <a:lumMod val="75000"/>
                  </a:schemeClr>
                </a:solidFill>
                <a:latin typeface="Myriad Pro" charset="0"/>
                <a:ea typeface="Myriad Pro" charset="0"/>
                <a:cs typeface="Myriad Pro" charset="0"/>
              </a:rPr>
              <a:t>. </a:t>
            </a:r>
            <a:r>
              <a:rPr lang="en-US" sz="2000" dirty="0" smtClean="0">
                <a:solidFill>
                  <a:schemeClr val="accent1">
                    <a:lumMod val="75000"/>
                  </a:schemeClr>
                </a:solidFill>
                <a:latin typeface="Myriad Pro" charset="0"/>
                <a:ea typeface="Myriad Pro" charset="0"/>
                <a:cs typeface="Myriad Pro" charset="0"/>
              </a:rPr>
              <a:t/>
            </a:r>
            <a:br>
              <a:rPr lang="en-US" sz="2000" dirty="0" smtClean="0">
                <a:solidFill>
                  <a:schemeClr val="accent1">
                    <a:lumMod val="75000"/>
                  </a:schemeClr>
                </a:solidFill>
                <a:latin typeface="Myriad Pro" charset="0"/>
                <a:ea typeface="Myriad Pro" charset="0"/>
                <a:cs typeface="Myriad Pro" charset="0"/>
              </a:rPr>
            </a:br>
            <a:endParaRPr lang="en-US" sz="2000" dirty="0">
              <a:solidFill>
                <a:schemeClr val="accent1">
                  <a:lumMod val="75000"/>
                </a:schemeClr>
              </a:solidFill>
              <a:latin typeface="Myriad Pro" charset="0"/>
              <a:ea typeface="Myriad Pro" charset="0"/>
              <a:cs typeface="Myriad Pro" charset="0"/>
            </a:endParaRPr>
          </a:p>
          <a:p>
            <a:pPr lvl="0"/>
            <a:r>
              <a:rPr lang="en-US" dirty="0">
                <a:latin typeface="Myriad Pro" charset="0"/>
                <a:ea typeface="Myriad Pro" charset="0"/>
                <a:cs typeface="Myriad Pro" charset="0"/>
              </a:rPr>
              <a:t>Not drinking enough water can lead to your urine being dark yellow or orange. </a:t>
            </a:r>
          </a:p>
          <a:p>
            <a:r>
              <a:rPr lang="en-US" sz="2000" dirty="0">
                <a:solidFill>
                  <a:schemeClr val="accent4">
                    <a:lumMod val="75000"/>
                  </a:schemeClr>
                </a:solidFill>
                <a:latin typeface="Myriad Pro" charset="0"/>
                <a:ea typeface="Myriad Pro" charset="0"/>
                <a:cs typeface="Myriad Pro" charset="0"/>
              </a:rPr>
              <a:t>Dehydration means your body will retain water rather than excrete it, leaving your urine more concentrated. </a:t>
            </a:r>
            <a:r>
              <a:rPr lang="en-US" dirty="0" smtClean="0">
                <a:latin typeface="Century Gothic"/>
                <a:cs typeface="Century Gothic"/>
              </a:rPr>
              <a:t/>
            </a:r>
            <a:br>
              <a:rPr lang="en-US" dirty="0" smtClean="0">
                <a:latin typeface="Century Gothic"/>
                <a:cs typeface="Century Gothic"/>
              </a:rPr>
            </a:br>
            <a:endParaRPr lang="en-US" dirty="0" smtClean="0">
              <a:latin typeface="Century Gothic"/>
              <a:cs typeface="Century Gothic"/>
            </a:endParaRPr>
          </a:p>
        </p:txBody>
      </p:sp>
      <p:sp>
        <p:nvSpPr>
          <p:cNvPr id="6" name="Footer Placeholder 3"/>
          <p:cNvSpPr>
            <a:spLocks noGrp="1"/>
          </p:cNvSpPr>
          <p:nvPr>
            <p:ph type="ftr" sz="quarter" idx="11"/>
          </p:nvPr>
        </p:nvSpPr>
        <p:spPr>
          <a:xfrm>
            <a:off x="3966681" y="6250905"/>
            <a:ext cx="4114800" cy="365125"/>
          </a:xfrm>
        </p:spPr>
        <p:txBody>
          <a:bodyPr/>
          <a:lstStyle/>
          <a:p>
            <a:r>
              <a:rPr lang="en-US" smtClean="0"/>
              <a:t>RCPATH Urine Resource</a:t>
            </a:r>
            <a:endParaRPr lang="en-US"/>
          </a:p>
        </p:txBody>
      </p:sp>
      <p:sp>
        <p:nvSpPr>
          <p:cNvPr id="7" name="Slide Number Placeholder 4"/>
          <p:cNvSpPr>
            <a:spLocks noGrp="1"/>
          </p:cNvSpPr>
          <p:nvPr>
            <p:ph type="sldNum" sz="quarter" idx="12"/>
          </p:nvPr>
        </p:nvSpPr>
        <p:spPr>
          <a:xfrm>
            <a:off x="8610600" y="6250905"/>
            <a:ext cx="2743200" cy="365125"/>
          </a:xfrm>
        </p:spPr>
        <p:txBody>
          <a:bodyPr/>
          <a:lstStyle/>
          <a:p>
            <a:r>
              <a:rPr lang="en-US" dirty="0" smtClean="0"/>
              <a:t>6/13</a:t>
            </a:r>
            <a:endParaRPr lang="en-US"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503" y="6302933"/>
            <a:ext cx="461629" cy="285386"/>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9283" y="6262378"/>
            <a:ext cx="1210353" cy="336457"/>
          </a:xfrm>
          <a:prstGeom prst="rect">
            <a:avLst/>
          </a:prstGeom>
        </p:spPr>
      </p:pic>
    </p:spTree>
    <p:extLst>
      <p:ext uri="{BB962C8B-B14F-4D97-AF65-F5344CB8AC3E}">
        <p14:creationId xmlns:p14="http://schemas.microsoft.com/office/powerpoint/2010/main" val="866435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839" y="365125"/>
            <a:ext cx="11969392" cy="1325563"/>
          </a:xfrm>
        </p:spPr>
        <p:txBody>
          <a:bodyPr/>
          <a:lstStyle/>
          <a:p>
            <a:pPr algn="ctr"/>
            <a:r>
              <a:rPr lang="en-US" b="1" dirty="0" smtClean="0">
                <a:solidFill>
                  <a:schemeClr val="accent4">
                    <a:lumMod val="75000"/>
                  </a:schemeClr>
                </a:solidFill>
                <a:latin typeface="Myriad Pro" charset="0"/>
                <a:ea typeface="Myriad Pro" charset="0"/>
                <a:cs typeface="Myriad Pro" charset="0"/>
              </a:rPr>
              <a:t>DARK YELLOW</a:t>
            </a:r>
            <a:br>
              <a:rPr lang="en-US" b="1" dirty="0" smtClean="0">
                <a:solidFill>
                  <a:schemeClr val="accent4">
                    <a:lumMod val="75000"/>
                  </a:schemeClr>
                </a:solidFill>
                <a:latin typeface="Myriad Pro" charset="0"/>
                <a:ea typeface="Myriad Pro" charset="0"/>
                <a:cs typeface="Myriad Pro" charset="0"/>
              </a:rPr>
            </a:br>
            <a:r>
              <a:rPr lang="en-US" b="1" dirty="0" smtClean="0">
                <a:solidFill>
                  <a:schemeClr val="accent4">
                    <a:lumMod val="75000"/>
                  </a:schemeClr>
                </a:solidFill>
                <a:latin typeface="Myriad Pro" charset="0"/>
                <a:ea typeface="Myriad Pro" charset="0"/>
                <a:cs typeface="Myriad Pro" charset="0"/>
              </a:rPr>
              <a:t>URINE COULD ALSO MEAN</a:t>
            </a:r>
            <a:r>
              <a:rPr lang="is-IS" b="1" dirty="0" smtClean="0">
                <a:solidFill>
                  <a:schemeClr val="accent4">
                    <a:lumMod val="75000"/>
                  </a:schemeClr>
                </a:solidFill>
                <a:latin typeface="Myriad Pro" charset="0"/>
                <a:ea typeface="Myriad Pro" charset="0"/>
                <a:cs typeface="Myriad Pro" charset="0"/>
              </a:rPr>
              <a:t>…</a:t>
            </a:r>
            <a:endParaRPr lang="en-US" b="1" dirty="0">
              <a:solidFill>
                <a:schemeClr val="accent4">
                  <a:lumMod val="75000"/>
                </a:schemeClr>
              </a:solidFill>
              <a:latin typeface="Myriad Pro" charset="0"/>
              <a:ea typeface="Myriad Pro" charset="0"/>
              <a:cs typeface="Myriad Pro" charset="0"/>
            </a:endParaRPr>
          </a:p>
        </p:txBody>
      </p:sp>
      <p:sp>
        <p:nvSpPr>
          <p:cNvPr id="3" name="Content Placeholder 2"/>
          <p:cNvSpPr>
            <a:spLocks noGrp="1"/>
          </p:cNvSpPr>
          <p:nvPr>
            <p:ph idx="1"/>
          </p:nvPr>
        </p:nvSpPr>
        <p:spPr>
          <a:xfrm>
            <a:off x="838200" y="2353945"/>
            <a:ext cx="10625920" cy="2543175"/>
          </a:xfrm>
        </p:spPr>
        <p:txBody>
          <a:bodyPr>
            <a:normAutofit/>
          </a:bodyPr>
          <a:lstStyle/>
          <a:p>
            <a:pPr lvl="0"/>
            <a:r>
              <a:rPr lang="en-US" dirty="0">
                <a:latin typeface="Myriad Pro" charset="0"/>
                <a:ea typeface="Myriad Pro" charset="0"/>
                <a:cs typeface="Myriad Pro" charset="0"/>
              </a:rPr>
              <a:t>Eating carrots can turn your urine dark yellow. Almost orange! </a:t>
            </a:r>
            <a:endParaRPr lang="en-US" dirty="0" smtClean="0">
              <a:latin typeface="Myriad Pro" charset="0"/>
              <a:ea typeface="Myriad Pro" charset="0"/>
              <a:cs typeface="Myriad Pro" charset="0"/>
            </a:endParaRPr>
          </a:p>
          <a:p>
            <a:pPr lvl="0"/>
            <a:r>
              <a:rPr lang="en-US" sz="2000" dirty="0" smtClean="0">
                <a:solidFill>
                  <a:schemeClr val="accent4">
                    <a:lumMod val="75000"/>
                  </a:schemeClr>
                </a:solidFill>
                <a:latin typeface="Myriad Pro" charset="0"/>
                <a:ea typeface="Myriad Pro" charset="0"/>
                <a:cs typeface="Myriad Pro" charset="0"/>
              </a:rPr>
              <a:t>The yellow-orange pigment carotene can be excreted in your urine too, changing the </a:t>
            </a:r>
            <a:r>
              <a:rPr lang="en-US" sz="2000" dirty="0" err="1" smtClean="0">
                <a:solidFill>
                  <a:schemeClr val="accent4">
                    <a:lumMod val="75000"/>
                  </a:schemeClr>
                </a:solidFill>
                <a:latin typeface="Myriad Pro" charset="0"/>
                <a:ea typeface="Myriad Pro" charset="0"/>
                <a:cs typeface="Myriad Pro" charset="0"/>
              </a:rPr>
              <a:t>colour</a:t>
            </a:r>
            <a:r>
              <a:rPr lang="en-US" sz="2000" dirty="0" smtClean="0">
                <a:solidFill>
                  <a:schemeClr val="accent4">
                    <a:lumMod val="75000"/>
                  </a:schemeClr>
                </a:solidFill>
                <a:latin typeface="Myriad Pro" charset="0"/>
                <a:ea typeface="Myriad Pro" charset="0"/>
                <a:cs typeface="Myriad Pro" charset="0"/>
              </a:rPr>
              <a:t> of your urine.</a:t>
            </a:r>
            <a:br>
              <a:rPr lang="en-US" sz="2000" dirty="0" smtClean="0">
                <a:solidFill>
                  <a:schemeClr val="accent4">
                    <a:lumMod val="75000"/>
                  </a:schemeClr>
                </a:solidFill>
                <a:latin typeface="Myriad Pro" charset="0"/>
                <a:ea typeface="Myriad Pro" charset="0"/>
                <a:cs typeface="Myriad Pro" charset="0"/>
              </a:rPr>
            </a:br>
            <a:endParaRPr lang="en-US" sz="2000" dirty="0" smtClean="0">
              <a:solidFill>
                <a:schemeClr val="accent4">
                  <a:lumMod val="75000"/>
                </a:schemeClr>
              </a:solidFill>
              <a:latin typeface="Myriad Pro" charset="0"/>
              <a:ea typeface="Myriad Pro" charset="0"/>
              <a:cs typeface="Myriad Pro" charset="0"/>
            </a:endParaRPr>
          </a:p>
          <a:p>
            <a:pPr lvl="0"/>
            <a:r>
              <a:rPr lang="en-US" dirty="0" smtClean="0">
                <a:latin typeface="Myriad Pro" charset="0"/>
                <a:ea typeface="Myriad Pro" charset="0"/>
                <a:cs typeface="Myriad Pro" charset="0"/>
              </a:rPr>
              <a:t>Eating too many salty foods can make your urine orange.</a:t>
            </a:r>
          </a:p>
          <a:p>
            <a:pPr lvl="0"/>
            <a:r>
              <a:rPr lang="en-US" sz="2000" dirty="0" smtClean="0">
                <a:solidFill>
                  <a:schemeClr val="accent4">
                    <a:lumMod val="75000"/>
                  </a:schemeClr>
                </a:solidFill>
                <a:latin typeface="Myriad Pro" charset="0"/>
                <a:ea typeface="Myriad Pro" charset="0"/>
                <a:cs typeface="Myriad Pro" charset="0"/>
              </a:rPr>
              <a:t>Excess </a:t>
            </a:r>
            <a:r>
              <a:rPr lang="en-US" sz="2000" dirty="0">
                <a:solidFill>
                  <a:schemeClr val="accent4">
                    <a:lumMod val="75000"/>
                  </a:schemeClr>
                </a:solidFill>
                <a:latin typeface="Myriad Pro" charset="0"/>
                <a:ea typeface="Myriad Pro" charset="0"/>
                <a:cs typeface="Myriad Pro" charset="0"/>
              </a:rPr>
              <a:t>sodium in the blood leads to retention of water, so your urine will be more concentrated. </a:t>
            </a:r>
          </a:p>
        </p:txBody>
      </p:sp>
      <p:sp>
        <p:nvSpPr>
          <p:cNvPr id="6" name="Footer Placeholder 3"/>
          <p:cNvSpPr>
            <a:spLocks noGrp="1"/>
          </p:cNvSpPr>
          <p:nvPr>
            <p:ph type="ftr" sz="quarter" idx="11"/>
          </p:nvPr>
        </p:nvSpPr>
        <p:spPr>
          <a:xfrm>
            <a:off x="3966681" y="6250905"/>
            <a:ext cx="4114800" cy="365125"/>
          </a:xfrm>
        </p:spPr>
        <p:txBody>
          <a:bodyPr/>
          <a:lstStyle/>
          <a:p>
            <a:r>
              <a:rPr lang="en-US" smtClean="0"/>
              <a:t>RCPATH Urine Resource</a:t>
            </a:r>
            <a:endParaRPr lang="en-US"/>
          </a:p>
        </p:txBody>
      </p:sp>
      <p:sp>
        <p:nvSpPr>
          <p:cNvPr id="7" name="Slide Number Placeholder 4"/>
          <p:cNvSpPr>
            <a:spLocks noGrp="1"/>
          </p:cNvSpPr>
          <p:nvPr>
            <p:ph type="sldNum" sz="quarter" idx="12"/>
          </p:nvPr>
        </p:nvSpPr>
        <p:spPr>
          <a:xfrm>
            <a:off x="8610600" y="6250905"/>
            <a:ext cx="2743200" cy="365125"/>
          </a:xfrm>
        </p:spPr>
        <p:txBody>
          <a:bodyPr/>
          <a:lstStyle/>
          <a:p>
            <a:r>
              <a:rPr lang="en-US" dirty="0" smtClean="0"/>
              <a:t>7/13</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503" y="6302933"/>
            <a:ext cx="461629" cy="285386"/>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9283" y="6262378"/>
            <a:ext cx="1210353" cy="336457"/>
          </a:xfrm>
          <a:prstGeom prst="rect">
            <a:avLst/>
          </a:prstGeom>
        </p:spPr>
      </p:pic>
    </p:spTree>
    <p:extLst>
      <p:ext uri="{BB962C8B-B14F-4D97-AF65-F5344CB8AC3E}">
        <p14:creationId xmlns:p14="http://schemas.microsoft.com/office/powerpoint/2010/main" val="2115329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96D4"/>
                </a:solidFill>
                <a:latin typeface="Myriad Pro" charset="0"/>
                <a:ea typeface="Myriad Pro" charset="0"/>
                <a:cs typeface="Myriad Pro" charset="0"/>
              </a:rPr>
              <a:t>PINK URINE</a:t>
            </a:r>
            <a:endParaRPr lang="en-US" b="1" dirty="0">
              <a:solidFill>
                <a:srgbClr val="FF96D4"/>
              </a:solidFill>
              <a:latin typeface="Myriad Pro" charset="0"/>
              <a:ea typeface="Myriad Pro" charset="0"/>
              <a:cs typeface="Myriad Pro" charset="0"/>
            </a:endParaRPr>
          </a:p>
        </p:txBody>
      </p:sp>
      <p:sp>
        <p:nvSpPr>
          <p:cNvPr id="3" name="Content Placeholder 2"/>
          <p:cNvSpPr>
            <a:spLocks noGrp="1"/>
          </p:cNvSpPr>
          <p:nvPr>
            <p:ph idx="1"/>
          </p:nvPr>
        </p:nvSpPr>
        <p:spPr>
          <a:xfrm>
            <a:off x="838200" y="2221865"/>
            <a:ext cx="10625920" cy="2522856"/>
          </a:xfrm>
        </p:spPr>
        <p:txBody>
          <a:bodyPr>
            <a:normAutofit/>
          </a:bodyPr>
          <a:lstStyle/>
          <a:p>
            <a:pPr lvl="0"/>
            <a:r>
              <a:rPr lang="en-US" dirty="0"/>
              <a:t>This can happen through your bladder lining bleeding when taking part in high-energy sports such as running, </a:t>
            </a:r>
            <a:r>
              <a:rPr lang="en-US" dirty="0" smtClean="0"/>
              <a:t>tennis, boxing </a:t>
            </a:r>
            <a:r>
              <a:rPr lang="en-US" smtClean="0"/>
              <a:t>or being </a:t>
            </a:r>
            <a:r>
              <a:rPr lang="en-US" dirty="0"/>
              <a:t>kicked hard in the back</a:t>
            </a:r>
            <a:r>
              <a:rPr lang="en-US" dirty="0" smtClean="0"/>
              <a:t>.</a:t>
            </a:r>
          </a:p>
          <a:p>
            <a:pPr lvl="0"/>
            <a:r>
              <a:rPr lang="en-US" sz="2000" dirty="0" smtClean="0">
                <a:solidFill>
                  <a:srgbClr val="FF96D4"/>
                </a:solidFill>
                <a:latin typeface="Myriad Pro" charset="0"/>
                <a:ea typeface="Myriad Pro" charset="0"/>
                <a:cs typeface="Myriad Pro" charset="0"/>
              </a:rPr>
              <a:t>Any </a:t>
            </a:r>
            <a:r>
              <a:rPr lang="en-US" sz="2000" dirty="0">
                <a:solidFill>
                  <a:srgbClr val="FF96D4"/>
                </a:solidFill>
                <a:latin typeface="Myriad Pro" charset="0"/>
                <a:ea typeface="Myriad Pro" charset="0"/>
                <a:cs typeface="Myriad Pro" charset="0"/>
              </a:rPr>
              <a:t>injury to the bladder lining, where your urine is stored, can cause bleeding and this blood will tint your urine</a:t>
            </a:r>
            <a:r>
              <a:rPr lang="en-US" sz="2000" dirty="0" smtClean="0">
                <a:solidFill>
                  <a:srgbClr val="FF96D4"/>
                </a:solidFill>
                <a:latin typeface="Myriad Pro" charset="0"/>
                <a:ea typeface="Myriad Pro" charset="0"/>
                <a:cs typeface="Myriad Pro" charset="0"/>
              </a:rPr>
              <a:t>.</a:t>
            </a:r>
            <a:endParaRPr lang="en-US" dirty="0" smtClean="0">
              <a:solidFill>
                <a:srgbClr val="FF96D4"/>
              </a:solidFill>
              <a:latin typeface="Myriad Pro" charset="0"/>
              <a:ea typeface="Myriad Pro" charset="0"/>
              <a:cs typeface="Myriad Pro" charset="0"/>
            </a:endParaRPr>
          </a:p>
        </p:txBody>
      </p:sp>
      <p:sp>
        <p:nvSpPr>
          <p:cNvPr id="6" name="Footer Placeholder 3"/>
          <p:cNvSpPr>
            <a:spLocks noGrp="1"/>
          </p:cNvSpPr>
          <p:nvPr>
            <p:ph type="ftr" sz="quarter" idx="11"/>
          </p:nvPr>
        </p:nvSpPr>
        <p:spPr>
          <a:xfrm>
            <a:off x="3966681" y="6250905"/>
            <a:ext cx="4114800" cy="365125"/>
          </a:xfrm>
        </p:spPr>
        <p:txBody>
          <a:bodyPr/>
          <a:lstStyle/>
          <a:p>
            <a:r>
              <a:rPr lang="en-US" smtClean="0"/>
              <a:t>RCPATH Urine Resource</a:t>
            </a:r>
            <a:endParaRPr lang="en-US"/>
          </a:p>
        </p:txBody>
      </p:sp>
      <p:sp>
        <p:nvSpPr>
          <p:cNvPr id="7" name="Slide Number Placeholder 4"/>
          <p:cNvSpPr>
            <a:spLocks noGrp="1"/>
          </p:cNvSpPr>
          <p:nvPr>
            <p:ph type="sldNum" sz="quarter" idx="12"/>
          </p:nvPr>
        </p:nvSpPr>
        <p:spPr>
          <a:xfrm>
            <a:off x="8610600" y="6250905"/>
            <a:ext cx="2743200" cy="365125"/>
          </a:xfrm>
        </p:spPr>
        <p:txBody>
          <a:bodyPr/>
          <a:lstStyle/>
          <a:p>
            <a:r>
              <a:rPr lang="en-US" dirty="0" smtClean="0"/>
              <a:t>8/13</a:t>
            </a:r>
            <a:endParaRPr lang="en-US"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503" y="6302933"/>
            <a:ext cx="461629" cy="285386"/>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9283" y="6262378"/>
            <a:ext cx="1210353" cy="336457"/>
          </a:xfrm>
          <a:prstGeom prst="rect">
            <a:avLst/>
          </a:prstGeom>
        </p:spPr>
      </p:pic>
    </p:spTree>
    <p:extLst>
      <p:ext uri="{BB962C8B-B14F-4D97-AF65-F5344CB8AC3E}">
        <p14:creationId xmlns:p14="http://schemas.microsoft.com/office/powerpoint/2010/main" val="1659508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839" y="365125"/>
            <a:ext cx="11969392" cy="1325563"/>
          </a:xfrm>
        </p:spPr>
        <p:txBody>
          <a:bodyPr/>
          <a:lstStyle/>
          <a:p>
            <a:pPr algn="ctr"/>
            <a:r>
              <a:rPr lang="en-US" b="1" dirty="0" smtClean="0">
                <a:solidFill>
                  <a:srgbClr val="FF96D4"/>
                </a:solidFill>
                <a:latin typeface="Myriad Pro" charset="0"/>
                <a:ea typeface="Myriad Pro" charset="0"/>
                <a:cs typeface="Myriad Pro" charset="0"/>
              </a:rPr>
              <a:t>PINK URINE COULD ALSO MEAN</a:t>
            </a:r>
            <a:r>
              <a:rPr lang="is-IS" b="1" dirty="0" smtClean="0">
                <a:solidFill>
                  <a:srgbClr val="FF96D4"/>
                </a:solidFill>
                <a:latin typeface="Myriad Pro" charset="0"/>
                <a:ea typeface="Myriad Pro" charset="0"/>
                <a:cs typeface="Myriad Pro" charset="0"/>
              </a:rPr>
              <a:t>…</a:t>
            </a:r>
            <a:endParaRPr lang="en-US" b="1" dirty="0">
              <a:solidFill>
                <a:srgbClr val="FF96D4"/>
              </a:solidFill>
              <a:latin typeface="Myriad Pro" charset="0"/>
              <a:ea typeface="Myriad Pro" charset="0"/>
              <a:cs typeface="Myriad Pro" charset="0"/>
            </a:endParaRPr>
          </a:p>
        </p:txBody>
      </p:sp>
      <p:sp>
        <p:nvSpPr>
          <p:cNvPr id="3" name="Content Placeholder 2"/>
          <p:cNvSpPr>
            <a:spLocks noGrp="1"/>
          </p:cNvSpPr>
          <p:nvPr>
            <p:ph idx="1"/>
          </p:nvPr>
        </p:nvSpPr>
        <p:spPr>
          <a:xfrm>
            <a:off x="838200" y="2872105"/>
            <a:ext cx="10625920" cy="1466215"/>
          </a:xfrm>
        </p:spPr>
        <p:txBody>
          <a:bodyPr>
            <a:normAutofit/>
          </a:bodyPr>
          <a:lstStyle/>
          <a:p>
            <a:pPr lvl="0"/>
            <a:r>
              <a:rPr lang="en-US" dirty="0" smtClean="0">
                <a:latin typeface="Myriad Pro" charset="0"/>
                <a:ea typeface="Myriad Pro" charset="0"/>
                <a:cs typeface="Myriad Pro" charset="0"/>
              </a:rPr>
              <a:t>Eating </a:t>
            </a:r>
            <a:r>
              <a:rPr lang="en-US" dirty="0">
                <a:latin typeface="Myriad Pro" charset="0"/>
                <a:ea typeface="Myriad Pro" charset="0"/>
                <a:cs typeface="Myriad Pro" charset="0"/>
              </a:rPr>
              <a:t>blackberries can turn your urine pinkish-red.</a:t>
            </a:r>
          </a:p>
          <a:p>
            <a:r>
              <a:rPr lang="en-US" sz="2000" dirty="0">
                <a:solidFill>
                  <a:srgbClr val="FF96D4"/>
                </a:solidFill>
                <a:latin typeface="Myriad Pro" charset="0"/>
                <a:ea typeface="Myriad Pro" charset="0"/>
                <a:cs typeface="Myriad Pro" charset="0"/>
              </a:rPr>
              <a:t>Blackberries contains a red pigment, a </a:t>
            </a:r>
            <a:r>
              <a:rPr lang="en-US" sz="2000" dirty="0" err="1">
                <a:solidFill>
                  <a:srgbClr val="FF96D4"/>
                </a:solidFill>
                <a:latin typeface="Myriad Pro" charset="0"/>
                <a:ea typeface="Myriad Pro" charset="0"/>
                <a:cs typeface="Myriad Pro" charset="0"/>
              </a:rPr>
              <a:t>betalain</a:t>
            </a:r>
            <a:r>
              <a:rPr lang="en-US" sz="2000" dirty="0">
                <a:solidFill>
                  <a:srgbClr val="FF96D4"/>
                </a:solidFill>
                <a:latin typeface="Myriad Pro" charset="0"/>
                <a:ea typeface="Myriad Pro" charset="0"/>
                <a:cs typeface="Myriad Pro" charset="0"/>
              </a:rPr>
              <a:t> similar to that found in beetroot, which can be excreted in your urine.</a:t>
            </a:r>
          </a:p>
        </p:txBody>
      </p:sp>
      <p:sp>
        <p:nvSpPr>
          <p:cNvPr id="6" name="Footer Placeholder 3"/>
          <p:cNvSpPr>
            <a:spLocks noGrp="1"/>
          </p:cNvSpPr>
          <p:nvPr>
            <p:ph type="ftr" sz="quarter" idx="11"/>
          </p:nvPr>
        </p:nvSpPr>
        <p:spPr>
          <a:xfrm>
            <a:off x="3966681" y="6250905"/>
            <a:ext cx="4114800" cy="365125"/>
          </a:xfrm>
        </p:spPr>
        <p:txBody>
          <a:bodyPr/>
          <a:lstStyle/>
          <a:p>
            <a:r>
              <a:rPr lang="en-US" smtClean="0"/>
              <a:t>RCPATH Urine Resource</a:t>
            </a:r>
            <a:endParaRPr lang="en-US"/>
          </a:p>
        </p:txBody>
      </p:sp>
      <p:sp>
        <p:nvSpPr>
          <p:cNvPr id="7" name="Slide Number Placeholder 4"/>
          <p:cNvSpPr>
            <a:spLocks noGrp="1"/>
          </p:cNvSpPr>
          <p:nvPr>
            <p:ph type="sldNum" sz="quarter" idx="12"/>
          </p:nvPr>
        </p:nvSpPr>
        <p:spPr>
          <a:xfrm>
            <a:off x="8610600" y="6250905"/>
            <a:ext cx="2743200" cy="365125"/>
          </a:xfrm>
        </p:spPr>
        <p:txBody>
          <a:bodyPr/>
          <a:lstStyle/>
          <a:p>
            <a:r>
              <a:rPr lang="en-US" dirty="0" smtClean="0"/>
              <a:t>9/13</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503" y="6302933"/>
            <a:ext cx="461629" cy="285386"/>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9283" y="6262378"/>
            <a:ext cx="1210353" cy="336457"/>
          </a:xfrm>
          <a:prstGeom prst="rect">
            <a:avLst/>
          </a:prstGeom>
        </p:spPr>
      </p:pic>
    </p:spTree>
    <p:extLst>
      <p:ext uri="{BB962C8B-B14F-4D97-AF65-F5344CB8AC3E}">
        <p14:creationId xmlns:p14="http://schemas.microsoft.com/office/powerpoint/2010/main" val="1607337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624</Words>
  <Application>Microsoft Office PowerPoint</Application>
  <PresentationFormat>Custom</PresentationFormat>
  <Paragraphs>82</Paragraphs>
  <Slides>13</Slides>
  <Notes>6</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URINE TROUBLE</vt:lpstr>
      <vt:lpstr>RED URINE</vt:lpstr>
      <vt:lpstr>RED URINE COULD ALSO MEAN…</vt:lpstr>
      <vt:lpstr>CLEAR URINE</vt:lpstr>
      <vt:lpstr>CLEAR URINE COULD ALSO MEAN…</vt:lpstr>
      <vt:lpstr>DARK YELLOW URINE</vt:lpstr>
      <vt:lpstr>DARK YELLOW URINE COULD ALSO MEAN…</vt:lpstr>
      <vt:lpstr>PINK URINE</vt:lpstr>
      <vt:lpstr>PINK URINE COULD ALSO MEAN…</vt:lpstr>
      <vt:lpstr>GREEN URINE</vt:lpstr>
      <vt:lpstr>GREEN URINE COULD ALSO MEAN…</vt:lpstr>
      <vt:lpstr>MILKY/CLOUDY URINE</vt:lpstr>
      <vt:lpstr>MILKY/CLOUDY URINE COULD ALSO MEAN…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URINE TROUBLE</dc:title>
  <dc:creator>Matthew Murphy</dc:creator>
  <cp:lastModifiedBy>Amaka Nwagbara</cp:lastModifiedBy>
  <cp:revision>16</cp:revision>
  <dcterms:created xsi:type="dcterms:W3CDTF">2016-07-23T08:16:56Z</dcterms:created>
  <dcterms:modified xsi:type="dcterms:W3CDTF">2016-08-24T15:18:29Z</dcterms:modified>
</cp:coreProperties>
</file>