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sldIdLst>
    <p:sldId id="256" r:id="rId2"/>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B812EC-F3FC-447C-9D2C-94ED9F5EA442}" v="7" dt="2025-09-22T11:54:21.7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726"/>
  </p:normalViewPr>
  <p:slideViewPr>
    <p:cSldViewPr snapToGrid="0" snapToObjects="1">
      <p:cViewPr varScale="1">
        <p:scale>
          <a:sx n="43" d="100"/>
          <a:sy n="43" d="100"/>
        </p:scale>
        <p:origin x="210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en-GB"/>
              <a:t>Click to edit Master title style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4E0D2ACC-07B1-C14B-BE2F-7EF6120B6286}" type="datetimeFigureOut">
              <a:rPr lang="en-US" smtClean="0"/>
              <a:t>10/28/2025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F3BFB1-9F60-2F4F-936F-68AFC4638F19}" type="slidenum">
              <a:rPr lang="en-US" smtClean="0"/>
              <a:t>‹#›</a:t>
            </a:fld>
            <a:endParaRPr lang="en-US"/>
          </a:p>
        </p:txBody>
      </p:sp>
    </p:spTree>
    <p:extLst>
      <p:ext uri="{BB962C8B-B14F-4D97-AF65-F5344CB8AC3E}">
        <p14:creationId xmlns:p14="http://schemas.microsoft.com/office/powerpoint/2010/main" val="4216279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E0D2ACC-07B1-C14B-BE2F-7EF6120B6286}" type="datetimeFigureOut">
              <a:rPr lang="en-US" smtClean="0"/>
              <a:t>10/28/2025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F3BFB1-9F60-2F4F-936F-68AFC4638F19}" type="slidenum">
              <a:rPr lang="en-US" smtClean="0"/>
              <a:t>‹#›</a:t>
            </a:fld>
            <a:endParaRPr lang="en-US"/>
          </a:p>
        </p:txBody>
      </p:sp>
    </p:spTree>
    <p:extLst>
      <p:ext uri="{BB962C8B-B14F-4D97-AF65-F5344CB8AC3E}">
        <p14:creationId xmlns:p14="http://schemas.microsoft.com/office/powerpoint/2010/main" val="2203966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E0D2ACC-07B1-C14B-BE2F-7EF6120B6286}" type="datetimeFigureOut">
              <a:rPr lang="en-US" smtClean="0"/>
              <a:t>10/28/2025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F3BFB1-9F60-2F4F-936F-68AFC4638F19}" type="slidenum">
              <a:rPr lang="en-US" smtClean="0"/>
              <a:t>‹#›</a:t>
            </a:fld>
            <a:endParaRPr lang="en-US"/>
          </a:p>
        </p:txBody>
      </p:sp>
    </p:spTree>
    <p:extLst>
      <p:ext uri="{BB962C8B-B14F-4D97-AF65-F5344CB8AC3E}">
        <p14:creationId xmlns:p14="http://schemas.microsoft.com/office/powerpoint/2010/main" val="4268357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E0D2ACC-07B1-C14B-BE2F-7EF6120B6286}" type="datetimeFigureOut">
              <a:rPr lang="en-US" smtClean="0"/>
              <a:t>10/28/2025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F3BFB1-9F60-2F4F-936F-68AFC4638F19}" type="slidenum">
              <a:rPr lang="en-US" smtClean="0"/>
              <a:t>‹#›</a:t>
            </a:fld>
            <a:endParaRPr lang="en-US"/>
          </a:p>
        </p:txBody>
      </p:sp>
    </p:spTree>
    <p:extLst>
      <p:ext uri="{BB962C8B-B14F-4D97-AF65-F5344CB8AC3E}">
        <p14:creationId xmlns:p14="http://schemas.microsoft.com/office/powerpoint/2010/main" val="322176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en-GB"/>
              <a:t>Click to edit Master title style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E0D2ACC-07B1-C14B-BE2F-7EF6120B6286}" type="datetimeFigureOut">
              <a:rPr lang="en-US" smtClean="0"/>
              <a:t>10/28/2025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F3BFB1-9F60-2F4F-936F-68AFC4638F19}" type="slidenum">
              <a:rPr lang="en-US" smtClean="0"/>
              <a:t>‹#›</a:t>
            </a:fld>
            <a:endParaRPr lang="en-US"/>
          </a:p>
        </p:txBody>
      </p:sp>
    </p:spTree>
    <p:extLst>
      <p:ext uri="{BB962C8B-B14F-4D97-AF65-F5344CB8AC3E}">
        <p14:creationId xmlns:p14="http://schemas.microsoft.com/office/powerpoint/2010/main" val="1513677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4E0D2ACC-07B1-C14B-BE2F-7EF6120B6286}" type="datetimeFigureOut">
              <a:rPr lang="en-US" smtClean="0"/>
              <a:t>10/28/2025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F3BFB1-9F60-2F4F-936F-68AFC4638F19}" type="slidenum">
              <a:rPr lang="en-US" smtClean="0"/>
              <a:t>‹#›</a:t>
            </a:fld>
            <a:endParaRPr lang="en-US"/>
          </a:p>
        </p:txBody>
      </p:sp>
    </p:spTree>
    <p:extLst>
      <p:ext uri="{BB962C8B-B14F-4D97-AF65-F5344CB8AC3E}">
        <p14:creationId xmlns:p14="http://schemas.microsoft.com/office/powerpoint/2010/main" val="3057237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a:t>Click to 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a:t>Click to edit Master text styles</a:t>
            </a:r>
          </a:p>
        </p:txBody>
      </p:sp>
      <p:sp>
        <p:nvSpPr>
          <p:cNvPr id="6" name="Content Placeholder 5"/>
          <p:cNvSpPr>
            <a:spLocks noGrp="1"/>
          </p:cNvSpPr>
          <p:nvPr>
            <p:ph sz="quarter" idx="4"/>
          </p:nvPr>
        </p:nvSpPr>
        <p:spPr>
          <a:xfrm>
            <a:off x="3827086" y="3905482"/>
            <a:ext cx="3213847"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4E0D2ACC-07B1-C14B-BE2F-7EF6120B6286}" type="datetimeFigureOut">
              <a:rPr lang="en-US" smtClean="0"/>
              <a:t>10/28/2025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F3BFB1-9F60-2F4F-936F-68AFC4638F19}" type="slidenum">
              <a:rPr lang="en-US" smtClean="0"/>
              <a:t>‹#›</a:t>
            </a:fld>
            <a:endParaRPr lang="en-US"/>
          </a:p>
        </p:txBody>
      </p:sp>
    </p:spTree>
    <p:extLst>
      <p:ext uri="{BB962C8B-B14F-4D97-AF65-F5344CB8AC3E}">
        <p14:creationId xmlns:p14="http://schemas.microsoft.com/office/powerpoint/2010/main" val="4214399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4E0D2ACC-07B1-C14B-BE2F-7EF6120B6286}" type="datetimeFigureOut">
              <a:rPr lang="en-US" smtClean="0"/>
              <a:t>10/28/2025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F3BFB1-9F60-2F4F-936F-68AFC4638F19}" type="slidenum">
              <a:rPr lang="en-US" smtClean="0"/>
              <a:t>‹#›</a:t>
            </a:fld>
            <a:endParaRPr lang="en-US"/>
          </a:p>
        </p:txBody>
      </p:sp>
    </p:spTree>
    <p:extLst>
      <p:ext uri="{BB962C8B-B14F-4D97-AF65-F5344CB8AC3E}">
        <p14:creationId xmlns:p14="http://schemas.microsoft.com/office/powerpoint/2010/main" val="2700305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0D2ACC-07B1-C14B-BE2F-7EF6120B6286}" type="datetimeFigureOut">
              <a:rPr lang="en-US" smtClean="0"/>
              <a:t>10/28/2025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F3BFB1-9F60-2F4F-936F-68AFC4638F19}" type="slidenum">
              <a:rPr lang="en-US" smtClean="0"/>
              <a:t>‹#›</a:t>
            </a:fld>
            <a:endParaRPr lang="en-US"/>
          </a:p>
        </p:txBody>
      </p:sp>
    </p:spTree>
    <p:extLst>
      <p:ext uri="{BB962C8B-B14F-4D97-AF65-F5344CB8AC3E}">
        <p14:creationId xmlns:p14="http://schemas.microsoft.com/office/powerpoint/2010/main" val="1380228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GB"/>
              <a:t>Click to edit Master title style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a:t>Click to edit Master text styles</a:t>
            </a:r>
          </a:p>
        </p:txBody>
      </p:sp>
      <p:sp>
        <p:nvSpPr>
          <p:cNvPr id="5" name="Date Placeholder 4"/>
          <p:cNvSpPr>
            <a:spLocks noGrp="1"/>
          </p:cNvSpPr>
          <p:nvPr>
            <p:ph type="dt" sz="half" idx="10"/>
          </p:nvPr>
        </p:nvSpPr>
        <p:spPr/>
        <p:txBody>
          <a:bodyPr/>
          <a:lstStyle/>
          <a:p>
            <a:fld id="{4E0D2ACC-07B1-C14B-BE2F-7EF6120B6286}" type="datetimeFigureOut">
              <a:rPr lang="en-US" smtClean="0"/>
              <a:t>10/28/2025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F3BFB1-9F60-2F4F-936F-68AFC4638F19}" type="slidenum">
              <a:rPr lang="en-US" smtClean="0"/>
              <a:t>‹#›</a:t>
            </a:fld>
            <a:endParaRPr lang="en-US"/>
          </a:p>
        </p:txBody>
      </p:sp>
    </p:spTree>
    <p:extLst>
      <p:ext uri="{BB962C8B-B14F-4D97-AF65-F5344CB8AC3E}">
        <p14:creationId xmlns:p14="http://schemas.microsoft.com/office/powerpoint/2010/main" val="551326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GB"/>
              <a:t>Click to edit Master title style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GB"/>
              <a:t>Click icon to add picture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a:t>Click to edit Master text styles</a:t>
            </a:r>
          </a:p>
        </p:txBody>
      </p:sp>
      <p:sp>
        <p:nvSpPr>
          <p:cNvPr id="5" name="Date Placeholder 4"/>
          <p:cNvSpPr>
            <a:spLocks noGrp="1"/>
          </p:cNvSpPr>
          <p:nvPr>
            <p:ph type="dt" sz="half" idx="10"/>
          </p:nvPr>
        </p:nvSpPr>
        <p:spPr/>
        <p:txBody>
          <a:bodyPr/>
          <a:lstStyle/>
          <a:p>
            <a:fld id="{4E0D2ACC-07B1-C14B-BE2F-7EF6120B6286}" type="datetimeFigureOut">
              <a:rPr lang="en-US" smtClean="0"/>
              <a:t>10/28/2025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F3BFB1-9F60-2F4F-936F-68AFC4638F19}" type="slidenum">
              <a:rPr lang="en-US" smtClean="0"/>
              <a:t>‹#›</a:t>
            </a:fld>
            <a:endParaRPr lang="en-US"/>
          </a:p>
        </p:txBody>
      </p:sp>
    </p:spTree>
    <p:extLst>
      <p:ext uri="{BB962C8B-B14F-4D97-AF65-F5344CB8AC3E}">
        <p14:creationId xmlns:p14="http://schemas.microsoft.com/office/powerpoint/2010/main" val="2741962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4E0D2ACC-07B1-C14B-BE2F-7EF6120B6286}" type="datetimeFigureOut">
              <a:rPr lang="en-US" smtClean="0"/>
              <a:t>10/28/2025</a:t>
            </a:fld>
            <a:endParaRPr 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45F3BFB1-9F60-2F4F-936F-68AFC4638F19}" type="slidenum">
              <a:rPr lang="en-US" smtClean="0"/>
              <a:t>‹#›</a:t>
            </a:fld>
            <a:endParaRPr lang="en-US"/>
          </a:p>
        </p:txBody>
      </p:sp>
    </p:spTree>
    <p:extLst>
      <p:ext uri="{BB962C8B-B14F-4D97-AF65-F5344CB8AC3E}">
        <p14:creationId xmlns:p14="http://schemas.microsoft.com/office/powerpoint/2010/main" val="9847118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3494527-56FB-4CF4-7EAC-44F45CC03B31}"/>
              </a:ext>
            </a:extLst>
          </p:cNvPr>
          <p:cNvSpPr/>
          <p:nvPr/>
        </p:nvSpPr>
        <p:spPr>
          <a:xfrm>
            <a:off x="1537380" y="1206452"/>
            <a:ext cx="4484915" cy="353332"/>
          </a:xfrm>
          <a:prstGeom prst="rect">
            <a:avLst/>
          </a:prstGeom>
          <a:solidFill>
            <a:schemeClr val="accent2">
              <a:lumMod val="5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1">
                    <a:lumMod val="75000"/>
                  </a:schemeClr>
                </a:solidFill>
                <a:latin typeface="Times New Roman" panose="02020603050405020304" pitchFamily="18" charset="0"/>
                <a:cs typeface="Times New Roman" panose="02020603050405020304" pitchFamily="18" charset="0"/>
              </a:rPr>
              <a:t>Dr. Fatma Shahin, Dr. Rana Goadar</a:t>
            </a:r>
            <a:endParaRPr lang="en-GB" sz="14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72A3882A-9393-4959-DBDA-8A3099CF7849}"/>
              </a:ext>
            </a:extLst>
          </p:cNvPr>
          <p:cNvSpPr/>
          <p:nvPr/>
        </p:nvSpPr>
        <p:spPr>
          <a:xfrm>
            <a:off x="1243372" y="600987"/>
            <a:ext cx="5072932" cy="618876"/>
          </a:xfrm>
          <a:prstGeom prst="round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u="sng" dirty="0">
                <a:solidFill>
                  <a:schemeClr val="accent1">
                    <a:lumMod val="75000"/>
                  </a:schemeClr>
                </a:solidFill>
                <a:latin typeface="Arial Rounded MT Bold" panose="020F0704030504030204" pitchFamily="34" charset="0"/>
              </a:rPr>
              <a:t>Case Report: </a:t>
            </a:r>
            <a:r>
              <a:rPr lang="en-GB" u="sng" dirty="0">
                <a:solidFill>
                  <a:schemeClr val="accent1">
                    <a:lumMod val="75000"/>
                  </a:schemeClr>
                </a:solidFill>
                <a:latin typeface="Arial Rounded MT Bold" panose="020F0704030504030204" pitchFamily="34" charset="0"/>
              </a:rPr>
              <a:t>Diffuse Dermal Angiomatosis</a:t>
            </a:r>
          </a:p>
        </p:txBody>
      </p:sp>
      <p:sp>
        <p:nvSpPr>
          <p:cNvPr id="4" name="Rectangle 3">
            <a:extLst>
              <a:ext uri="{FF2B5EF4-FFF2-40B4-BE49-F238E27FC236}">
                <a16:creationId xmlns:a16="http://schemas.microsoft.com/office/drawing/2014/main" id="{D13F88A4-324E-B802-5749-BCE3C6FC5589}"/>
              </a:ext>
            </a:extLst>
          </p:cNvPr>
          <p:cNvSpPr/>
          <p:nvPr/>
        </p:nvSpPr>
        <p:spPr>
          <a:xfrm>
            <a:off x="224064" y="3033154"/>
            <a:ext cx="3756256" cy="348250"/>
          </a:xfrm>
          <a:prstGeom prst="rect">
            <a:avLst/>
          </a:prstGeom>
          <a:solidFill>
            <a:schemeClr val="accent5">
              <a:lumMod val="60000"/>
              <a:lumOff val="40000"/>
            </a:schemeClr>
          </a:solidFill>
          <a:ln>
            <a:solidFill>
              <a:schemeClr val="accent1">
                <a:lumMod val="50000"/>
              </a:schemeClr>
            </a:solid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u="sng" dirty="0">
                <a:solidFill>
                  <a:schemeClr val="accent2">
                    <a:lumMod val="50000"/>
                  </a:schemeClr>
                </a:solidFill>
                <a:latin typeface="Arial Rounded MT Bold" panose="020F0704030504030204" pitchFamily="34" charset="0"/>
              </a:rPr>
              <a:t>Presentation:</a:t>
            </a:r>
            <a:endParaRPr lang="en-GB" sz="1600" u="sng" dirty="0">
              <a:solidFill>
                <a:schemeClr val="accent2">
                  <a:lumMod val="50000"/>
                </a:schemeClr>
              </a:solidFill>
              <a:latin typeface="Arial Rounded MT Bold" panose="020F0704030504030204" pitchFamily="34" charset="0"/>
            </a:endParaRPr>
          </a:p>
        </p:txBody>
      </p:sp>
      <p:sp>
        <p:nvSpPr>
          <p:cNvPr id="5" name="Rectangle 4">
            <a:extLst>
              <a:ext uri="{FF2B5EF4-FFF2-40B4-BE49-F238E27FC236}">
                <a16:creationId xmlns:a16="http://schemas.microsoft.com/office/drawing/2014/main" id="{A1647631-DFC8-638E-B199-ED2AFEDC53EE}"/>
              </a:ext>
            </a:extLst>
          </p:cNvPr>
          <p:cNvSpPr/>
          <p:nvPr/>
        </p:nvSpPr>
        <p:spPr>
          <a:xfrm>
            <a:off x="222794" y="3417113"/>
            <a:ext cx="3757526" cy="1543287"/>
          </a:xfrm>
          <a:prstGeom prst="rect">
            <a:avLst/>
          </a:prstGeom>
          <a:solidFill>
            <a:schemeClr val="accent2">
              <a:lumMod val="20000"/>
              <a:lumOff val="8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900" dirty="0">
                <a:solidFill>
                  <a:schemeClr val="tx1"/>
                </a:solidFill>
              </a:rPr>
              <a:t>61-year-old lady presented to the dermatology clinic in January 2025 with an ulcerating lesion  on the right thigh. She reported the lesion started as scab like lesion in November 2024. Treatment with antibiotics was done by GP.</a:t>
            </a:r>
          </a:p>
          <a:p>
            <a:r>
              <a:rPr lang="en-GB" sz="900" dirty="0">
                <a:solidFill>
                  <a:schemeClr val="tx1"/>
                </a:solidFill>
              </a:rPr>
              <a:t>Examination: skin type V.  A lesion observed (fig. 1) on the lateral side of the right thigh measuring  15 x 20 mm with a central area of infection or ulceration.</a:t>
            </a:r>
          </a:p>
          <a:p>
            <a:r>
              <a:rPr lang="en-GB" sz="900" dirty="0">
                <a:solidFill>
                  <a:schemeClr val="tx1"/>
                </a:solidFill>
              </a:rPr>
              <a:t>Past medical history:  T2DM, RA, HTN, Hypercholesterolaemia, MI - previous stent , left ventricular apical thrombus. </a:t>
            </a:r>
          </a:p>
          <a:p>
            <a:r>
              <a:rPr lang="en-GB" sz="900" dirty="0">
                <a:solidFill>
                  <a:schemeClr val="tx1"/>
                </a:solidFill>
              </a:rPr>
              <a:t>Primary differentials were drug induced ulcer and panniculitis.</a:t>
            </a:r>
          </a:p>
          <a:p>
            <a:r>
              <a:rPr lang="en-GB" sz="900" dirty="0">
                <a:solidFill>
                  <a:schemeClr val="tx1"/>
                </a:solidFill>
              </a:rPr>
              <a:t>Management: Deep incisional biopsy was taken and treatment with local antibiotic and emollient started.</a:t>
            </a:r>
          </a:p>
        </p:txBody>
      </p:sp>
      <p:pic>
        <p:nvPicPr>
          <p:cNvPr id="6" name="Picture 5">
            <a:extLst>
              <a:ext uri="{FF2B5EF4-FFF2-40B4-BE49-F238E27FC236}">
                <a16:creationId xmlns:a16="http://schemas.microsoft.com/office/drawing/2014/main" id="{ABEDD297-D1C5-CFEC-9A63-A955DD88E6CD}"/>
              </a:ext>
            </a:extLst>
          </p:cNvPr>
          <p:cNvPicPr>
            <a:picLocks noChangeAspect="1"/>
          </p:cNvPicPr>
          <p:nvPr/>
        </p:nvPicPr>
        <p:blipFill>
          <a:blip r:embed="rId3"/>
          <a:srcRect l="35823" t="7566" b="10474"/>
          <a:stretch>
            <a:fillRect/>
          </a:stretch>
        </p:blipFill>
        <p:spPr>
          <a:xfrm>
            <a:off x="4258101" y="1632686"/>
            <a:ext cx="3037889" cy="1920527"/>
          </a:xfrm>
          <a:prstGeom prst="rect">
            <a:avLst/>
          </a:prstGeom>
        </p:spPr>
      </p:pic>
      <p:sp>
        <p:nvSpPr>
          <p:cNvPr id="7" name="Rectangle 6">
            <a:extLst>
              <a:ext uri="{FF2B5EF4-FFF2-40B4-BE49-F238E27FC236}">
                <a16:creationId xmlns:a16="http://schemas.microsoft.com/office/drawing/2014/main" id="{E720E5D6-BAA8-EB5D-1D44-E5F39EE61D43}"/>
              </a:ext>
            </a:extLst>
          </p:cNvPr>
          <p:cNvSpPr/>
          <p:nvPr/>
        </p:nvSpPr>
        <p:spPr>
          <a:xfrm>
            <a:off x="222792" y="1635646"/>
            <a:ext cx="3757527" cy="348250"/>
          </a:xfrm>
          <a:prstGeom prst="rect">
            <a:avLst/>
          </a:prstGeom>
          <a:solidFill>
            <a:schemeClr val="accent5">
              <a:lumMod val="60000"/>
              <a:lumOff val="40000"/>
            </a:schemeClr>
          </a:solidFill>
          <a:ln>
            <a:solidFill>
              <a:schemeClr val="accent1">
                <a:lumMod val="50000"/>
              </a:schemeClr>
            </a:solid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u="sng" dirty="0">
                <a:solidFill>
                  <a:schemeClr val="accent2">
                    <a:lumMod val="50000"/>
                  </a:schemeClr>
                </a:solidFill>
                <a:latin typeface="Arial Rounded MT Bold" panose="020F0704030504030204" pitchFamily="34" charset="0"/>
              </a:rPr>
              <a:t>Background:</a:t>
            </a:r>
            <a:endParaRPr lang="en-GB" sz="1600" u="sng" dirty="0">
              <a:solidFill>
                <a:schemeClr val="accent2">
                  <a:lumMod val="50000"/>
                </a:schemeClr>
              </a:solidFill>
              <a:latin typeface="Arial Rounded MT Bold" panose="020F0704030504030204" pitchFamily="34" charset="0"/>
            </a:endParaRPr>
          </a:p>
        </p:txBody>
      </p:sp>
      <p:sp>
        <p:nvSpPr>
          <p:cNvPr id="8" name="Rectangle 7">
            <a:extLst>
              <a:ext uri="{FF2B5EF4-FFF2-40B4-BE49-F238E27FC236}">
                <a16:creationId xmlns:a16="http://schemas.microsoft.com/office/drawing/2014/main" id="{507B2E18-145B-5B18-9FE3-2A1B9FC4D28E}"/>
              </a:ext>
            </a:extLst>
          </p:cNvPr>
          <p:cNvSpPr/>
          <p:nvPr/>
        </p:nvSpPr>
        <p:spPr>
          <a:xfrm>
            <a:off x="225311" y="2009871"/>
            <a:ext cx="3755008" cy="931559"/>
          </a:xfrm>
          <a:prstGeom prst="rect">
            <a:avLst/>
          </a:prstGeom>
          <a:solidFill>
            <a:schemeClr val="accent2">
              <a:lumMod val="20000"/>
              <a:lumOff val="8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900" dirty="0">
                <a:solidFill>
                  <a:schemeClr val="tx1"/>
                </a:solidFill>
              </a:rPr>
              <a:t>Diffuse dermal angiomatosis is rare, benign, chronic reactive vascular proliferation.</a:t>
            </a:r>
          </a:p>
          <a:p>
            <a:r>
              <a:rPr lang="en-GB" sz="900" dirty="0">
                <a:solidFill>
                  <a:schemeClr val="tx1"/>
                </a:solidFill>
              </a:rPr>
              <a:t>Clinically is usually present with livedoid erythematous–violaceous plaques that turn to ulceration and necrosis.</a:t>
            </a:r>
          </a:p>
          <a:p>
            <a:r>
              <a:rPr lang="en-GB" sz="900" dirty="0">
                <a:solidFill>
                  <a:schemeClr val="tx1"/>
                </a:solidFill>
              </a:rPr>
              <a:t>Histologically it ‘s characterized with diffuse proliferation of endothelial cells within the full thickness of the dermis.</a:t>
            </a:r>
          </a:p>
        </p:txBody>
      </p:sp>
      <p:sp>
        <p:nvSpPr>
          <p:cNvPr id="10" name="Rectangle 9">
            <a:extLst>
              <a:ext uri="{FF2B5EF4-FFF2-40B4-BE49-F238E27FC236}">
                <a16:creationId xmlns:a16="http://schemas.microsoft.com/office/drawing/2014/main" id="{E39EE245-4558-2F7A-A1F8-F6976B24578D}"/>
              </a:ext>
            </a:extLst>
          </p:cNvPr>
          <p:cNvSpPr/>
          <p:nvPr/>
        </p:nvSpPr>
        <p:spPr>
          <a:xfrm>
            <a:off x="224063" y="5038945"/>
            <a:ext cx="3756255" cy="339937"/>
          </a:xfrm>
          <a:prstGeom prst="rect">
            <a:avLst/>
          </a:prstGeom>
          <a:solidFill>
            <a:schemeClr val="accent5">
              <a:lumMod val="60000"/>
              <a:lumOff val="40000"/>
            </a:schemeClr>
          </a:solidFill>
          <a:ln>
            <a:solidFill>
              <a:schemeClr val="accent1">
                <a:lumMod val="5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u="sng" dirty="0">
                <a:solidFill>
                  <a:schemeClr val="accent2">
                    <a:lumMod val="50000"/>
                  </a:schemeClr>
                </a:solidFill>
                <a:latin typeface="Arial Rounded MT Bold" panose="020F0704030504030204" pitchFamily="34" charset="0"/>
              </a:rPr>
              <a:t>Imaging:</a:t>
            </a:r>
            <a:endParaRPr lang="en-GB" sz="1600" u="sng" dirty="0">
              <a:solidFill>
                <a:schemeClr val="accent2">
                  <a:lumMod val="50000"/>
                </a:schemeClr>
              </a:solidFill>
              <a:latin typeface="Arial Rounded MT Bold" panose="020F0704030504030204" pitchFamily="34" charset="0"/>
            </a:endParaRPr>
          </a:p>
        </p:txBody>
      </p:sp>
      <p:pic>
        <p:nvPicPr>
          <p:cNvPr id="12" name="Picture 11">
            <a:extLst>
              <a:ext uri="{FF2B5EF4-FFF2-40B4-BE49-F238E27FC236}">
                <a16:creationId xmlns:a16="http://schemas.microsoft.com/office/drawing/2014/main" id="{F918D422-9F65-D549-D536-C9CC8253A883}"/>
              </a:ext>
            </a:extLst>
          </p:cNvPr>
          <p:cNvPicPr>
            <a:picLocks noChangeAspect="1"/>
          </p:cNvPicPr>
          <p:nvPr/>
        </p:nvPicPr>
        <p:blipFill>
          <a:blip r:embed="rId4"/>
          <a:stretch>
            <a:fillRect/>
          </a:stretch>
        </p:blipFill>
        <p:spPr>
          <a:xfrm>
            <a:off x="4258101" y="3938740"/>
            <a:ext cx="3037889" cy="3477015"/>
          </a:xfrm>
          <a:prstGeom prst="rect">
            <a:avLst/>
          </a:prstGeom>
        </p:spPr>
      </p:pic>
      <p:sp>
        <p:nvSpPr>
          <p:cNvPr id="13" name="Rectangle 12">
            <a:extLst>
              <a:ext uri="{FF2B5EF4-FFF2-40B4-BE49-F238E27FC236}">
                <a16:creationId xmlns:a16="http://schemas.microsoft.com/office/drawing/2014/main" id="{60D21345-66F3-802F-FAA7-CDB17E2BB03D}"/>
              </a:ext>
            </a:extLst>
          </p:cNvPr>
          <p:cNvSpPr/>
          <p:nvPr/>
        </p:nvSpPr>
        <p:spPr>
          <a:xfrm>
            <a:off x="224063" y="5405002"/>
            <a:ext cx="3756255" cy="368481"/>
          </a:xfrm>
          <a:prstGeom prst="rect">
            <a:avLst/>
          </a:prstGeom>
          <a:solidFill>
            <a:schemeClr val="accent2">
              <a:lumMod val="20000"/>
              <a:lumOff val="8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dirty="0">
                <a:solidFill>
                  <a:schemeClr val="tx1"/>
                </a:solidFill>
              </a:rPr>
              <a:t>XR done (fig. 2)showing no bone involvement but soft tissue loss at the ulcer site</a:t>
            </a:r>
            <a:endParaRPr lang="en-GB" sz="900" dirty="0">
              <a:solidFill>
                <a:schemeClr val="tx1"/>
              </a:solidFill>
            </a:endParaRPr>
          </a:p>
        </p:txBody>
      </p:sp>
      <p:sp>
        <p:nvSpPr>
          <p:cNvPr id="14" name="Rectangle 13">
            <a:extLst>
              <a:ext uri="{FF2B5EF4-FFF2-40B4-BE49-F238E27FC236}">
                <a16:creationId xmlns:a16="http://schemas.microsoft.com/office/drawing/2014/main" id="{696B7106-DED2-CC23-7C3E-CDD2F239BB74}"/>
              </a:ext>
            </a:extLst>
          </p:cNvPr>
          <p:cNvSpPr/>
          <p:nvPr/>
        </p:nvSpPr>
        <p:spPr>
          <a:xfrm>
            <a:off x="224062" y="6194133"/>
            <a:ext cx="3756258" cy="1675372"/>
          </a:xfrm>
          <a:prstGeom prst="rect">
            <a:avLst/>
          </a:prstGeom>
          <a:solidFill>
            <a:schemeClr val="accent2">
              <a:lumMod val="20000"/>
              <a:lumOff val="8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dirty="0">
                <a:solidFill>
                  <a:schemeClr val="tx1"/>
                </a:solidFill>
              </a:rPr>
              <a:t>The primary histopathology report showed </a:t>
            </a:r>
            <a:r>
              <a:rPr lang="en-GB" sz="900" dirty="0">
                <a:solidFill>
                  <a:schemeClr val="tx1"/>
                </a:solidFill>
              </a:rPr>
              <a:t>ulcerated squamous epithelium </a:t>
            </a:r>
            <a:r>
              <a:rPr lang="en-US" sz="900" dirty="0">
                <a:solidFill>
                  <a:schemeClr val="tx1"/>
                </a:solidFill>
              </a:rPr>
              <a:t>parakeratosis and mild acanthosis. Dermis showed acute on top of chronic inflammation with blood vessel proliferation. Endothelial cells were mildly pleomorphic with no severe cytological atypia.</a:t>
            </a:r>
          </a:p>
          <a:p>
            <a:r>
              <a:rPr lang="en-US" sz="900" dirty="0">
                <a:solidFill>
                  <a:schemeClr val="tx1"/>
                </a:solidFill>
              </a:rPr>
              <a:t>The report was not conclusive, and the case was sent for specialist opinion.</a:t>
            </a:r>
          </a:p>
          <a:p>
            <a:r>
              <a:rPr lang="en-US" sz="900" dirty="0">
                <a:solidFill>
                  <a:schemeClr val="tx1"/>
                </a:solidFill>
              </a:rPr>
              <a:t>Their histopathological finding were very similar , agreeing in the less likely diagnosis of malignancy (namely angiosarcoma) and more likely diagnosis of </a:t>
            </a:r>
            <a:r>
              <a:rPr lang="en-GB" sz="900" dirty="0">
                <a:solidFill>
                  <a:schemeClr val="tx1"/>
                </a:solidFill>
              </a:rPr>
              <a:t>diffuse dermal angiomatosis, which is regarded as a variant of reactive </a:t>
            </a:r>
            <a:r>
              <a:rPr lang="en-GB" sz="900" dirty="0" err="1">
                <a:solidFill>
                  <a:schemeClr val="tx1"/>
                </a:solidFill>
              </a:rPr>
              <a:t>angioendotheliomatosis</a:t>
            </a:r>
            <a:r>
              <a:rPr lang="en-GB" sz="900" dirty="0">
                <a:solidFill>
                  <a:schemeClr val="tx1"/>
                </a:solidFill>
              </a:rPr>
              <a:t>. This variant occurs in skin in conditions associated with ischaemia, mainly in scenarios such as gross obesity, in which pendulous skin creates conditions ripe for ischaemia.</a:t>
            </a:r>
          </a:p>
          <a:p>
            <a:r>
              <a:rPr lang="en-GB" sz="900" dirty="0">
                <a:solidFill>
                  <a:schemeClr val="tx1"/>
                </a:solidFill>
              </a:rPr>
              <a:t>(fig 3 shows histopathological findings. Source in the reference)</a:t>
            </a:r>
          </a:p>
        </p:txBody>
      </p:sp>
      <p:sp>
        <p:nvSpPr>
          <p:cNvPr id="15" name="Rectangle 14">
            <a:extLst>
              <a:ext uri="{FF2B5EF4-FFF2-40B4-BE49-F238E27FC236}">
                <a16:creationId xmlns:a16="http://schemas.microsoft.com/office/drawing/2014/main" id="{8730FA3F-0942-10CD-EF3F-6B64A856F70A}"/>
              </a:ext>
            </a:extLst>
          </p:cNvPr>
          <p:cNvSpPr/>
          <p:nvPr/>
        </p:nvSpPr>
        <p:spPr>
          <a:xfrm>
            <a:off x="224063" y="5861565"/>
            <a:ext cx="3756254" cy="301777"/>
          </a:xfrm>
          <a:prstGeom prst="rect">
            <a:avLst/>
          </a:prstGeom>
          <a:solidFill>
            <a:schemeClr val="accent5">
              <a:lumMod val="60000"/>
              <a:lumOff val="40000"/>
            </a:schemeClr>
          </a:solidFill>
          <a:ln>
            <a:solidFill>
              <a:schemeClr val="accent1">
                <a:lumMod val="50000"/>
              </a:schemeClr>
            </a:solid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u="sng" dirty="0">
                <a:solidFill>
                  <a:schemeClr val="accent2">
                    <a:lumMod val="50000"/>
                  </a:schemeClr>
                </a:solidFill>
                <a:latin typeface="Arial Rounded MT Bold" panose="020F0704030504030204" pitchFamily="34" charset="0"/>
              </a:rPr>
              <a:t>Histopathology results:</a:t>
            </a:r>
            <a:endParaRPr lang="en-GB" sz="1600" u="sng" dirty="0">
              <a:solidFill>
                <a:schemeClr val="accent2">
                  <a:lumMod val="50000"/>
                </a:schemeClr>
              </a:solidFill>
              <a:latin typeface="Arial Rounded MT Bold" panose="020F0704030504030204" pitchFamily="34" charset="0"/>
            </a:endParaRPr>
          </a:p>
        </p:txBody>
      </p:sp>
      <p:sp>
        <p:nvSpPr>
          <p:cNvPr id="16" name="Rectangle 15">
            <a:extLst>
              <a:ext uri="{FF2B5EF4-FFF2-40B4-BE49-F238E27FC236}">
                <a16:creationId xmlns:a16="http://schemas.microsoft.com/office/drawing/2014/main" id="{D4A71F47-FF20-DA8B-2AAC-FDEBA846B941}"/>
              </a:ext>
            </a:extLst>
          </p:cNvPr>
          <p:cNvSpPr/>
          <p:nvPr/>
        </p:nvSpPr>
        <p:spPr>
          <a:xfrm>
            <a:off x="234815" y="7951746"/>
            <a:ext cx="3745505" cy="345851"/>
          </a:xfrm>
          <a:prstGeom prst="rect">
            <a:avLst/>
          </a:prstGeom>
          <a:solidFill>
            <a:schemeClr val="accent5">
              <a:lumMod val="60000"/>
              <a:lumOff val="40000"/>
            </a:schemeClr>
          </a:solidFill>
          <a:ln>
            <a:solidFill>
              <a:schemeClr val="accent1">
                <a:lumMod val="50000"/>
              </a:schemeClr>
            </a:solid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u="sng" dirty="0">
                <a:solidFill>
                  <a:schemeClr val="accent2">
                    <a:lumMod val="50000"/>
                  </a:schemeClr>
                </a:solidFill>
                <a:latin typeface="Arial Rounded MT Bold" panose="020F0704030504030204" pitchFamily="34" charset="0"/>
              </a:rPr>
              <a:t>Management plan:</a:t>
            </a:r>
            <a:endParaRPr lang="en-GB" sz="1600" u="sng" dirty="0">
              <a:solidFill>
                <a:schemeClr val="accent2">
                  <a:lumMod val="50000"/>
                </a:schemeClr>
              </a:solidFill>
              <a:latin typeface="Arial Rounded MT Bold" panose="020F0704030504030204" pitchFamily="34" charset="0"/>
            </a:endParaRPr>
          </a:p>
        </p:txBody>
      </p:sp>
      <p:sp>
        <p:nvSpPr>
          <p:cNvPr id="17" name="Rectangle 16">
            <a:extLst>
              <a:ext uri="{FF2B5EF4-FFF2-40B4-BE49-F238E27FC236}">
                <a16:creationId xmlns:a16="http://schemas.microsoft.com/office/drawing/2014/main" id="{E25D086E-1627-F71C-C064-FA7B96A3D77A}"/>
              </a:ext>
            </a:extLst>
          </p:cNvPr>
          <p:cNvSpPr/>
          <p:nvPr/>
        </p:nvSpPr>
        <p:spPr>
          <a:xfrm>
            <a:off x="224061" y="8325246"/>
            <a:ext cx="3745505" cy="774507"/>
          </a:xfrm>
          <a:prstGeom prst="rect">
            <a:avLst/>
          </a:prstGeom>
          <a:solidFill>
            <a:schemeClr val="accent2">
              <a:lumMod val="20000"/>
              <a:lumOff val="8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dirty="0">
                <a:solidFill>
                  <a:schemeClr val="tx1"/>
                </a:solidFill>
              </a:rPr>
              <a:t>Vascular team was consulted but they explained this a small vessel disease that wouldn’t be managed by the vascular team.</a:t>
            </a:r>
          </a:p>
          <a:p>
            <a:r>
              <a:rPr lang="en-US" sz="900" dirty="0">
                <a:solidFill>
                  <a:schemeClr val="tx1"/>
                </a:solidFill>
              </a:rPr>
              <a:t>Dermatology team plan: for regular dressing, </a:t>
            </a:r>
            <a:r>
              <a:rPr lang="en-US" sz="900" dirty="0" err="1">
                <a:solidFill>
                  <a:schemeClr val="tx1"/>
                </a:solidFill>
              </a:rPr>
              <a:t>dermovate</a:t>
            </a:r>
            <a:r>
              <a:rPr lang="en-US" sz="900" dirty="0">
                <a:solidFill>
                  <a:schemeClr val="tx1"/>
                </a:solidFill>
              </a:rPr>
              <a:t> ointment and GTN spray to the edges of the ulcer, good control of the BP and glucose levels, consider referral to the weight loss/ bariatric clinic .</a:t>
            </a:r>
            <a:endParaRPr lang="en-GB" sz="900" dirty="0">
              <a:solidFill>
                <a:schemeClr val="tx1"/>
              </a:solidFill>
            </a:endParaRPr>
          </a:p>
        </p:txBody>
      </p:sp>
      <p:sp>
        <p:nvSpPr>
          <p:cNvPr id="18" name="Rectangle 17">
            <a:extLst>
              <a:ext uri="{FF2B5EF4-FFF2-40B4-BE49-F238E27FC236}">
                <a16:creationId xmlns:a16="http://schemas.microsoft.com/office/drawing/2014/main" id="{8B17845F-FA7F-59E6-3C26-BB1096C01D02}"/>
              </a:ext>
            </a:extLst>
          </p:cNvPr>
          <p:cNvSpPr/>
          <p:nvPr/>
        </p:nvSpPr>
        <p:spPr>
          <a:xfrm>
            <a:off x="224062" y="9188163"/>
            <a:ext cx="3745503" cy="301412"/>
          </a:xfrm>
          <a:prstGeom prst="rect">
            <a:avLst/>
          </a:prstGeom>
          <a:solidFill>
            <a:schemeClr val="accent5">
              <a:lumMod val="60000"/>
              <a:lumOff val="40000"/>
            </a:schemeClr>
          </a:solidFill>
          <a:ln>
            <a:solidFill>
              <a:schemeClr val="accent1">
                <a:lumMod val="50000"/>
              </a:schemeClr>
            </a:solid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u="sng" dirty="0">
                <a:solidFill>
                  <a:schemeClr val="accent2">
                    <a:lumMod val="50000"/>
                  </a:schemeClr>
                </a:solidFill>
                <a:latin typeface="Arial Rounded MT Bold" panose="020F0704030504030204" pitchFamily="34" charset="0"/>
              </a:rPr>
              <a:t>Conclusion and learning points:</a:t>
            </a:r>
            <a:endParaRPr lang="en-GB" sz="1600" u="sng" dirty="0">
              <a:solidFill>
                <a:schemeClr val="accent2">
                  <a:lumMod val="50000"/>
                </a:schemeClr>
              </a:solidFill>
              <a:latin typeface="Arial Rounded MT Bold" panose="020F0704030504030204" pitchFamily="34" charset="0"/>
            </a:endParaRPr>
          </a:p>
        </p:txBody>
      </p:sp>
      <p:sp>
        <p:nvSpPr>
          <p:cNvPr id="19" name="Rectangle 18">
            <a:extLst>
              <a:ext uri="{FF2B5EF4-FFF2-40B4-BE49-F238E27FC236}">
                <a16:creationId xmlns:a16="http://schemas.microsoft.com/office/drawing/2014/main" id="{3BF061FD-80FD-6A84-E1D4-3C93455CE98D}"/>
              </a:ext>
            </a:extLst>
          </p:cNvPr>
          <p:cNvSpPr/>
          <p:nvPr/>
        </p:nvSpPr>
        <p:spPr>
          <a:xfrm>
            <a:off x="224061" y="9506716"/>
            <a:ext cx="3756259" cy="939444"/>
          </a:xfrm>
          <a:prstGeom prst="rect">
            <a:avLst/>
          </a:prstGeom>
          <a:solidFill>
            <a:schemeClr val="accent2">
              <a:lumMod val="20000"/>
              <a:lumOff val="8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900" dirty="0">
                <a:solidFill>
                  <a:schemeClr val="tx1"/>
                </a:solidFill>
              </a:rPr>
              <a:t>Diffuse dermal angiomatosis can represent a diagnostic challenge to the treating team and hence impacting the management and life of the patient.</a:t>
            </a:r>
          </a:p>
          <a:p>
            <a:r>
              <a:rPr lang="en-GB" sz="900" dirty="0">
                <a:solidFill>
                  <a:schemeClr val="tx1"/>
                </a:solidFill>
              </a:rPr>
              <a:t>Skin biopsy and histopathological examination was the key element of diagnosis in this this case. This aided to create a long-term and ongoing care plan for the patient to ensure better management and outcome</a:t>
            </a:r>
            <a:r>
              <a:rPr lang="en-GB" sz="800" dirty="0">
                <a:solidFill>
                  <a:schemeClr val="tx1"/>
                </a:solidFill>
              </a:rPr>
              <a:t>.</a:t>
            </a:r>
          </a:p>
        </p:txBody>
      </p:sp>
      <p:sp>
        <p:nvSpPr>
          <p:cNvPr id="11" name="Rectangle 10">
            <a:extLst>
              <a:ext uri="{FF2B5EF4-FFF2-40B4-BE49-F238E27FC236}">
                <a16:creationId xmlns:a16="http://schemas.microsoft.com/office/drawing/2014/main" id="{66A5D641-C8E0-4549-3D3B-2BF1911AA4BD}"/>
              </a:ext>
            </a:extLst>
          </p:cNvPr>
          <p:cNvSpPr/>
          <p:nvPr/>
        </p:nvSpPr>
        <p:spPr>
          <a:xfrm>
            <a:off x="4121625" y="9869382"/>
            <a:ext cx="3438050" cy="781371"/>
          </a:xfrm>
          <a:prstGeom prst="rect">
            <a:avLst/>
          </a:prstGeom>
          <a:solidFill>
            <a:schemeClr val="tx2"/>
          </a:solidFill>
          <a:ln>
            <a:noFill/>
          </a:ln>
          <a:effectLst/>
          <a:scene3d>
            <a:camera prst="orthographicFront">
              <a:rot lat="0" lon="0" rev="0"/>
            </a:camera>
            <a:lightRig rig="chilly" dir="t">
              <a:rot lat="0" lon="0" rev="18480000"/>
            </a:lightRig>
          </a:scene3d>
          <a:sp3d prstMaterial="clear">
            <a:bevelT h="63500"/>
          </a:sp3d>
        </p:spPr>
        <p:style>
          <a:lnRef idx="1">
            <a:schemeClr val="accent2"/>
          </a:lnRef>
          <a:fillRef idx="2">
            <a:schemeClr val="accent2"/>
          </a:fillRef>
          <a:effectRef idx="1">
            <a:schemeClr val="accent2"/>
          </a:effectRef>
          <a:fontRef idx="minor">
            <a:schemeClr val="dk1"/>
          </a:fontRef>
        </p:style>
        <p:txBody>
          <a:bodyPr rtlCol="0" anchor="ctr"/>
          <a:lstStyle/>
          <a:p>
            <a:r>
              <a:rPr lang="en-GB" sz="800" u="sng" dirty="0"/>
              <a:t>Reference and source of the histological photo:</a:t>
            </a:r>
          </a:p>
          <a:p>
            <a:r>
              <a:rPr lang="en-GB" sz="700" dirty="0"/>
              <a:t>García-Colmenero, L., Martin-</a:t>
            </a:r>
            <a:r>
              <a:rPr lang="en-GB" sz="700" dirty="0" err="1"/>
              <a:t>Ezquerra</a:t>
            </a:r>
            <a:r>
              <a:rPr lang="en-GB" sz="700" dirty="0"/>
              <a:t>, G., Gómez-Martín, I., Mellado Joan, M., Barranco, C., Albero-González, R., Villar-García, J., &amp; Pujol, R. M. (2016). Persistent cutaneous abdominal ulcerations secondary to diffuse dermal angiomatosis: an underestimated sign for severe atherosclerosis: A case report. </a:t>
            </a:r>
            <a:r>
              <a:rPr lang="en-GB" sz="700" i="1" dirty="0"/>
              <a:t>Medicine</a:t>
            </a:r>
            <a:r>
              <a:rPr lang="en-GB" sz="700" dirty="0"/>
              <a:t>, </a:t>
            </a:r>
            <a:r>
              <a:rPr lang="en-GB" sz="700" i="1" dirty="0"/>
              <a:t>95</a:t>
            </a:r>
            <a:r>
              <a:rPr lang="en-GB" sz="700" dirty="0"/>
              <a:t>(29), e4212. https://doi.org/10.1097/MD.0000000000004212</a:t>
            </a:r>
          </a:p>
        </p:txBody>
      </p:sp>
      <p:pic>
        <p:nvPicPr>
          <p:cNvPr id="23" name="Picture 22" descr="A close-up of a pink and purple pattern&#10;&#10;AI-generated content may be incorrect.">
            <a:extLst>
              <a:ext uri="{FF2B5EF4-FFF2-40B4-BE49-F238E27FC236}">
                <a16:creationId xmlns:a16="http://schemas.microsoft.com/office/drawing/2014/main" id="{53DBFFAE-D8D9-749E-D95E-4861DAFD4B0C}"/>
              </a:ext>
            </a:extLst>
          </p:cNvPr>
          <p:cNvPicPr>
            <a:picLocks noChangeAspect="1"/>
          </p:cNvPicPr>
          <p:nvPr/>
        </p:nvPicPr>
        <p:blipFill>
          <a:blip r:embed="rId5"/>
          <a:stretch>
            <a:fillRect/>
          </a:stretch>
        </p:blipFill>
        <p:spPr>
          <a:xfrm>
            <a:off x="4258101" y="7612349"/>
            <a:ext cx="3087953" cy="1056465"/>
          </a:xfrm>
          <a:prstGeom prst="rect">
            <a:avLst/>
          </a:prstGeom>
        </p:spPr>
      </p:pic>
      <p:sp>
        <p:nvSpPr>
          <p:cNvPr id="9" name="Rectangle: Rounded Corners 8">
            <a:extLst>
              <a:ext uri="{FF2B5EF4-FFF2-40B4-BE49-F238E27FC236}">
                <a16:creationId xmlns:a16="http://schemas.microsoft.com/office/drawing/2014/main" id="{D7349185-B8B1-09E2-62B0-9A20F8D3E782}"/>
              </a:ext>
            </a:extLst>
          </p:cNvPr>
          <p:cNvSpPr/>
          <p:nvPr/>
        </p:nvSpPr>
        <p:spPr>
          <a:xfrm>
            <a:off x="4851184" y="3446871"/>
            <a:ext cx="1965278" cy="402163"/>
          </a:xfrm>
          <a:prstGeom prst="roundRect">
            <a:avLst/>
          </a:prstGeom>
          <a:solidFill>
            <a:schemeClr val="accent5">
              <a:lumMod val="60000"/>
              <a:lumOff val="40000"/>
            </a:schemeClr>
          </a:solidFill>
          <a:ln>
            <a:solidFill>
              <a:schemeClr val="accent1">
                <a:lumMod val="50000"/>
              </a:schemeClr>
            </a:solid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accent2">
                    <a:lumMod val="50000"/>
                  </a:schemeClr>
                </a:solidFill>
                <a:latin typeface="Arial Rounded MT Bold" panose="020F0704030504030204" pitchFamily="34" charset="0"/>
              </a:rPr>
              <a:t>Figure 1</a:t>
            </a:r>
          </a:p>
        </p:txBody>
      </p:sp>
      <p:sp>
        <p:nvSpPr>
          <p:cNvPr id="21" name="Rectangle: Rounded Corners 20">
            <a:extLst>
              <a:ext uri="{FF2B5EF4-FFF2-40B4-BE49-F238E27FC236}">
                <a16:creationId xmlns:a16="http://schemas.microsoft.com/office/drawing/2014/main" id="{CF735141-9B39-BBBF-B3BC-7C9F58A0DE8A}"/>
              </a:ext>
            </a:extLst>
          </p:cNvPr>
          <p:cNvSpPr/>
          <p:nvPr/>
        </p:nvSpPr>
        <p:spPr>
          <a:xfrm>
            <a:off x="4247346" y="8616323"/>
            <a:ext cx="3098708" cy="1114529"/>
          </a:xfrm>
          <a:prstGeom prst="roundRect">
            <a:avLst/>
          </a:prstGeom>
          <a:solidFill>
            <a:schemeClr val="accent5">
              <a:lumMod val="60000"/>
              <a:lumOff val="40000"/>
            </a:schemeClr>
          </a:solidFill>
          <a:ln>
            <a:solidFill>
              <a:schemeClr val="accent1">
                <a:lumMod val="50000"/>
              </a:schemeClr>
            </a:solid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accent2">
                    <a:lumMod val="50000"/>
                  </a:schemeClr>
                </a:solidFill>
                <a:latin typeface="Arial Rounded MT Bold" panose="020F0704030504030204" pitchFamily="34" charset="0"/>
              </a:rPr>
              <a:t>Figure 3</a:t>
            </a:r>
          </a:p>
          <a:p>
            <a:r>
              <a:rPr lang="en-GB" sz="1000" dirty="0">
                <a:solidFill>
                  <a:schemeClr val="tx1"/>
                </a:solidFill>
              </a:rPr>
              <a:t>(A) Diffuse proliferation of endothelial cells involving the full dermal thickness, HE 40×. (B) Endothelial cells interstitially arranged between the collagen bundles, HE 100×. (C) The specimen was positive for CD34, stain at 200×. CD34 = cluster of differentiation 34, HE = </a:t>
            </a:r>
            <a:r>
              <a:rPr lang="en-GB" sz="1000" dirty="0" err="1">
                <a:solidFill>
                  <a:schemeClr val="tx1"/>
                </a:solidFill>
              </a:rPr>
              <a:t>hematoxylin</a:t>
            </a:r>
            <a:r>
              <a:rPr lang="en-GB" sz="1000" dirty="0">
                <a:solidFill>
                  <a:schemeClr val="tx1"/>
                </a:solidFill>
              </a:rPr>
              <a:t> and eosin</a:t>
            </a:r>
          </a:p>
        </p:txBody>
      </p:sp>
      <p:sp>
        <p:nvSpPr>
          <p:cNvPr id="25" name="Rectangle: Rounded Corners 24">
            <a:extLst>
              <a:ext uri="{FF2B5EF4-FFF2-40B4-BE49-F238E27FC236}">
                <a16:creationId xmlns:a16="http://schemas.microsoft.com/office/drawing/2014/main" id="{7C911005-7119-9079-53E6-15EFFF2D4684}"/>
              </a:ext>
            </a:extLst>
          </p:cNvPr>
          <p:cNvSpPr/>
          <p:nvPr/>
        </p:nvSpPr>
        <p:spPr>
          <a:xfrm>
            <a:off x="4875582" y="7116946"/>
            <a:ext cx="1965278" cy="402163"/>
          </a:xfrm>
          <a:prstGeom prst="roundRect">
            <a:avLst/>
          </a:prstGeom>
          <a:solidFill>
            <a:schemeClr val="accent5">
              <a:lumMod val="60000"/>
              <a:lumOff val="40000"/>
            </a:schemeClr>
          </a:solidFill>
          <a:ln>
            <a:solidFill>
              <a:schemeClr val="accent1">
                <a:lumMod val="50000"/>
              </a:schemeClr>
            </a:solid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accent2">
                    <a:lumMod val="50000"/>
                  </a:schemeClr>
                </a:solidFill>
                <a:latin typeface="Arial Rounded MT Bold" panose="020F0704030504030204" pitchFamily="34" charset="0"/>
              </a:rPr>
              <a:t>Figure 2</a:t>
            </a:r>
          </a:p>
        </p:txBody>
      </p:sp>
    </p:spTree>
    <p:extLst>
      <p:ext uri="{BB962C8B-B14F-4D97-AF65-F5344CB8AC3E}">
        <p14:creationId xmlns:p14="http://schemas.microsoft.com/office/powerpoint/2010/main" val="67551133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315</TotalTime>
  <Words>622</Words>
  <Application>Microsoft Office PowerPoint</Application>
  <PresentationFormat>Custom</PresentationFormat>
  <Paragraphs>31</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Arial Rounded MT Bold</vt:lpstr>
      <vt:lpstr>Calibri</vt:lpstr>
      <vt:lpstr>Calibri Light</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Murphy</dc:creator>
  <cp:lastModifiedBy>Kelley Price</cp:lastModifiedBy>
  <cp:revision>23</cp:revision>
  <dcterms:created xsi:type="dcterms:W3CDTF">2020-10-09T21:15:01Z</dcterms:created>
  <dcterms:modified xsi:type="dcterms:W3CDTF">2025-10-28T11:13:08Z</dcterms:modified>
</cp:coreProperties>
</file>